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83" r:id="rId5"/>
    <p:sldId id="284" r:id="rId6"/>
    <p:sldId id="285" r:id="rId7"/>
    <p:sldId id="282" r:id="rId8"/>
    <p:sldId id="286" r:id="rId9"/>
    <p:sldId id="287" r:id="rId10"/>
    <p:sldId id="288" r:id="rId11"/>
    <p:sldId id="281" r:id="rId12"/>
    <p:sldId id="290" r:id="rId13"/>
    <p:sldId id="289" r:id="rId14"/>
    <p:sldId id="291" r:id="rId15"/>
    <p:sldId id="292"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85F"/>
    <a:srgbClr val="132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6" autoAdjust="0"/>
    <p:restoredTop sz="94658" autoAdjust="0"/>
  </p:normalViewPr>
  <p:slideViewPr>
    <p:cSldViewPr>
      <p:cViewPr>
        <p:scale>
          <a:sx n="77" d="100"/>
          <a:sy n="77" d="100"/>
        </p:scale>
        <p:origin x="-1170"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E19D2B-2F34-424B-B3CE-498BC6518778}" type="doc">
      <dgm:prSet loTypeId="urn:microsoft.com/office/officeart/2005/8/layout/balance1" loCatId="relationship" qsTypeId="urn:microsoft.com/office/officeart/2005/8/quickstyle/simple2" qsCatId="simple" csTypeId="urn:microsoft.com/office/officeart/2005/8/colors/accent0_1" csCatId="mainScheme" phldr="1"/>
      <dgm:spPr/>
      <dgm:t>
        <a:bodyPr/>
        <a:lstStyle/>
        <a:p>
          <a:endParaRPr lang="en-GB"/>
        </a:p>
      </dgm:t>
    </dgm:pt>
    <dgm:pt modelId="{199B9E61-2C02-4883-BB8A-AC43E4598DAB}">
      <dgm:prSet phldrT="[Text]"/>
      <dgm:spPr/>
      <dgm:t>
        <a:bodyPr/>
        <a:lstStyle/>
        <a:p>
          <a:r>
            <a:rPr lang="en-GB" b="1"/>
            <a:t>COSTS</a:t>
          </a:r>
        </a:p>
      </dgm:t>
    </dgm:pt>
    <dgm:pt modelId="{E0F9629C-C682-4856-AE0F-623AC4C97AEA}" type="parTrans" cxnId="{D4E80943-D647-4679-AFB7-19A498FEC31F}">
      <dgm:prSet/>
      <dgm:spPr/>
      <dgm:t>
        <a:bodyPr/>
        <a:lstStyle/>
        <a:p>
          <a:endParaRPr lang="en-GB"/>
        </a:p>
      </dgm:t>
    </dgm:pt>
    <dgm:pt modelId="{01E3453B-6F52-4B90-82AA-232C882897E6}" type="sibTrans" cxnId="{D4E80943-D647-4679-AFB7-19A498FEC31F}">
      <dgm:prSet/>
      <dgm:spPr/>
      <dgm:t>
        <a:bodyPr/>
        <a:lstStyle/>
        <a:p>
          <a:endParaRPr lang="en-GB"/>
        </a:p>
      </dgm:t>
    </dgm:pt>
    <dgm:pt modelId="{FC19D251-28CA-404B-86F3-0DD3012B28BD}">
      <dgm:prSet phldrT="[Text]"/>
      <dgm:spPr/>
      <dgm:t>
        <a:bodyPr/>
        <a:lstStyle/>
        <a:p>
          <a:r>
            <a:rPr lang="en-GB"/>
            <a:t>Environmenatal impact</a:t>
          </a:r>
        </a:p>
      </dgm:t>
    </dgm:pt>
    <dgm:pt modelId="{03805F50-60EE-471E-8F23-125B6653638C}" type="parTrans" cxnId="{B80A4054-128F-4DBC-97A2-9390C2C90B9B}">
      <dgm:prSet/>
      <dgm:spPr/>
      <dgm:t>
        <a:bodyPr/>
        <a:lstStyle/>
        <a:p>
          <a:endParaRPr lang="en-GB"/>
        </a:p>
      </dgm:t>
    </dgm:pt>
    <dgm:pt modelId="{CC184D7B-8F5A-43E5-9215-3616436823C7}" type="sibTrans" cxnId="{B80A4054-128F-4DBC-97A2-9390C2C90B9B}">
      <dgm:prSet/>
      <dgm:spPr/>
      <dgm:t>
        <a:bodyPr/>
        <a:lstStyle/>
        <a:p>
          <a:endParaRPr lang="en-GB"/>
        </a:p>
      </dgm:t>
    </dgm:pt>
    <dgm:pt modelId="{A603B920-161B-48DC-8525-CD092088B024}">
      <dgm:prSet phldrT="[Text]"/>
      <dgm:spPr/>
      <dgm:t>
        <a:bodyPr/>
        <a:lstStyle/>
        <a:p>
          <a:r>
            <a:rPr lang="en-GB"/>
            <a:t>Financial costs</a:t>
          </a:r>
        </a:p>
      </dgm:t>
    </dgm:pt>
    <dgm:pt modelId="{2287C6CE-01C7-4B2C-A4BE-901092DBA399}" type="parTrans" cxnId="{B2F36FBA-1276-4E7A-BCBA-AD68FB3734DC}">
      <dgm:prSet/>
      <dgm:spPr/>
      <dgm:t>
        <a:bodyPr/>
        <a:lstStyle/>
        <a:p>
          <a:endParaRPr lang="en-GB"/>
        </a:p>
      </dgm:t>
    </dgm:pt>
    <dgm:pt modelId="{086D1A55-6589-44E7-8CF4-039C27522212}" type="sibTrans" cxnId="{B2F36FBA-1276-4E7A-BCBA-AD68FB3734DC}">
      <dgm:prSet/>
      <dgm:spPr/>
      <dgm:t>
        <a:bodyPr/>
        <a:lstStyle/>
        <a:p>
          <a:endParaRPr lang="en-GB"/>
        </a:p>
      </dgm:t>
    </dgm:pt>
    <dgm:pt modelId="{B117F3EA-8F65-44C4-AA7B-C113BD48C44F}">
      <dgm:prSet phldrT="[Text]"/>
      <dgm:spPr/>
      <dgm:t>
        <a:bodyPr/>
        <a:lstStyle/>
        <a:p>
          <a:r>
            <a:rPr lang="en-GB" b="1"/>
            <a:t>BENEFITS</a:t>
          </a:r>
        </a:p>
      </dgm:t>
    </dgm:pt>
    <dgm:pt modelId="{1AB62B82-7304-49E2-9949-7C37909ADA12}" type="parTrans" cxnId="{517C2CB9-2F56-49FA-B9F0-CE773B98A316}">
      <dgm:prSet/>
      <dgm:spPr/>
      <dgm:t>
        <a:bodyPr/>
        <a:lstStyle/>
        <a:p>
          <a:endParaRPr lang="en-GB"/>
        </a:p>
      </dgm:t>
    </dgm:pt>
    <dgm:pt modelId="{CFF64FBC-8559-4101-A39C-2A1B78BEC379}" type="sibTrans" cxnId="{517C2CB9-2F56-49FA-B9F0-CE773B98A316}">
      <dgm:prSet/>
      <dgm:spPr/>
      <dgm:t>
        <a:bodyPr/>
        <a:lstStyle/>
        <a:p>
          <a:endParaRPr lang="en-GB"/>
        </a:p>
      </dgm:t>
    </dgm:pt>
    <dgm:pt modelId="{26D62D3D-B2BB-4B43-8BF4-0A21D71CEF81}">
      <dgm:prSet phldrT="[Text]"/>
      <dgm:spPr/>
      <dgm:t>
        <a:bodyPr/>
        <a:lstStyle/>
        <a:p>
          <a:r>
            <a:rPr lang="en-GB"/>
            <a:t>Improved trade for local firms </a:t>
          </a:r>
        </a:p>
      </dgm:t>
    </dgm:pt>
    <dgm:pt modelId="{7D71C32D-8EB9-4773-9B80-EFD38F44EEAF}" type="parTrans" cxnId="{B41095E6-42D1-442F-8A39-7B2D0BD5B1FC}">
      <dgm:prSet/>
      <dgm:spPr/>
      <dgm:t>
        <a:bodyPr/>
        <a:lstStyle/>
        <a:p>
          <a:endParaRPr lang="en-GB"/>
        </a:p>
      </dgm:t>
    </dgm:pt>
    <dgm:pt modelId="{380AC525-0E58-4D0A-AB46-842F142C85FC}" type="sibTrans" cxnId="{B41095E6-42D1-442F-8A39-7B2D0BD5B1FC}">
      <dgm:prSet/>
      <dgm:spPr/>
      <dgm:t>
        <a:bodyPr/>
        <a:lstStyle/>
        <a:p>
          <a:endParaRPr lang="en-GB"/>
        </a:p>
      </dgm:t>
    </dgm:pt>
    <dgm:pt modelId="{E2B452AC-1C62-4974-AC2B-9BD104369F0B}">
      <dgm:prSet phldrT="[Text]"/>
      <dgm:spPr/>
      <dgm:t>
        <a:bodyPr/>
        <a:lstStyle/>
        <a:p>
          <a:r>
            <a:rPr lang="en-GB"/>
            <a:t>Less traffic jams</a:t>
          </a:r>
        </a:p>
      </dgm:t>
    </dgm:pt>
    <dgm:pt modelId="{8431D597-0125-4BAF-A482-AF089D175363}" type="parTrans" cxnId="{FE14B459-0552-458D-81E8-B76BCE056579}">
      <dgm:prSet/>
      <dgm:spPr/>
      <dgm:t>
        <a:bodyPr/>
        <a:lstStyle/>
        <a:p>
          <a:endParaRPr lang="en-GB"/>
        </a:p>
      </dgm:t>
    </dgm:pt>
    <dgm:pt modelId="{273F4E82-5BB4-43AF-B527-E17F21B954BB}" type="sibTrans" cxnId="{FE14B459-0552-458D-81E8-B76BCE056579}">
      <dgm:prSet/>
      <dgm:spPr/>
      <dgm:t>
        <a:bodyPr/>
        <a:lstStyle/>
        <a:p>
          <a:endParaRPr lang="en-GB"/>
        </a:p>
      </dgm:t>
    </dgm:pt>
    <dgm:pt modelId="{1541F3A9-7707-422A-B452-30EA11BE31AC}">
      <dgm:prSet phldrT="[Text]"/>
      <dgm:spPr/>
      <dgm:t>
        <a:bodyPr/>
        <a:lstStyle/>
        <a:p>
          <a:r>
            <a:rPr lang="en-GB"/>
            <a:t>Reduceroad deaths / accidents</a:t>
          </a:r>
        </a:p>
      </dgm:t>
    </dgm:pt>
    <dgm:pt modelId="{8D9831A8-4C27-49F6-96AA-F1DE76E074E8}" type="parTrans" cxnId="{E628FF1D-7121-404B-BC3A-7FFD9CD239E3}">
      <dgm:prSet/>
      <dgm:spPr/>
      <dgm:t>
        <a:bodyPr/>
        <a:lstStyle/>
        <a:p>
          <a:endParaRPr lang="en-GB"/>
        </a:p>
      </dgm:t>
    </dgm:pt>
    <dgm:pt modelId="{060860AA-7E47-4721-8A39-16DAA474580D}" type="sibTrans" cxnId="{E628FF1D-7121-404B-BC3A-7FFD9CD239E3}">
      <dgm:prSet/>
      <dgm:spPr/>
      <dgm:t>
        <a:bodyPr/>
        <a:lstStyle/>
        <a:p>
          <a:endParaRPr lang="en-GB"/>
        </a:p>
      </dgm:t>
    </dgm:pt>
    <dgm:pt modelId="{B5031D28-4C02-47C7-83D9-559EA863C07A}" type="pres">
      <dgm:prSet presAssocID="{09E19D2B-2F34-424B-B3CE-498BC6518778}" presName="outerComposite" presStyleCnt="0">
        <dgm:presLayoutVars>
          <dgm:chMax val="2"/>
          <dgm:animLvl val="lvl"/>
          <dgm:resizeHandles val="exact"/>
        </dgm:presLayoutVars>
      </dgm:prSet>
      <dgm:spPr/>
      <dgm:t>
        <a:bodyPr/>
        <a:lstStyle/>
        <a:p>
          <a:endParaRPr lang="en-GB"/>
        </a:p>
      </dgm:t>
    </dgm:pt>
    <dgm:pt modelId="{A3402286-E256-4FAD-A2B1-03E476A88BC9}" type="pres">
      <dgm:prSet presAssocID="{09E19D2B-2F34-424B-B3CE-498BC6518778}" presName="dummyMaxCanvas" presStyleCnt="0"/>
      <dgm:spPr/>
    </dgm:pt>
    <dgm:pt modelId="{2343F572-495B-4748-82E6-68D152345B9C}" type="pres">
      <dgm:prSet presAssocID="{09E19D2B-2F34-424B-B3CE-498BC6518778}" presName="parentComposite" presStyleCnt="0"/>
      <dgm:spPr/>
    </dgm:pt>
    <dgm:pt modelId="{10AFEDD7-C4D3-4A32-B48B-DEEAFC8EC299}" type="pres">
      <dgm:prSet presAssocID="{09E19D2B-2F34-424B-B3CE-498BC6518778}" presName="parent1" presStyleLbl="alignAccFollowNode1" presStyleIdx="0" presStyleCnt="4">
        <dgm:presLayoutVars>
          <dgm:chMax val="4"/>
        </dgm:presLayoutVars>
      </dgm:prSet>
      <dgm:spPr/>
      <dgm:t>
        <a:bodyPr/>
        <a:lstStyle/>
        <a:p>
          <a:endParaRPr lang="en-GB"/>
        </a:p>
      </dgm:t>
    </dgm:pt>
    <dgm:pt modelId="{DE937D8A-57BB-43C0-B8C3-EF368130D3C6}" type="pres">
      <dgm:prSet presAssocID="{09E19D2B-2F34-424B-B3CE-498BC6518778}" presName="parent2" presStyleLbl="alignAccFollowNode1" presStyleIdx="1" presStyleCnt="4">
        <dgm:presLayoutVars>
          <dgm:chMax val="4"/>
        </dgm:presLayoutVars>
      </dgm:prSet>
      <dgm:spPr/>
      <dgm:t>
        <a:bodyPr/>
        <a:lstStyle/>
        <a:p>
          <a:endParaRPr lang="en-GB"/>
        </a:p>
      </dgm:t>
    </dgm:pt>
    <dgm:pt modelId="{11C22682-D3AA-4B18-A3F7-997FDB46759B}" type="pres">
      <dgm:prSet presAssocID="{09E19D2B-2F34-424B-B3CE-498BC6518778}" presName="childrenComposite" presStyleCnt="0"/>
      <dgm:spPr/>
    </dgm:pt>
    <dgm:pt modelId="{DB566DFE-8A1C-426C-BA37-6CA308891E5B}" type="pres">
      <dgm:prSet presAssocID="{09E19D2B-2F34-424B-B3CE-498BC6518778}" presName="dummyMaxCanvas_ChildArea" presStyleCnt="0"/>
      <dgm:spPr/>
    </dgm:pt>
    <dgm:pt modelId="{AE8B3289-640B-4DBC-9EBB-252865D33452}" type="pres">
      <dgm:prSet presAssocID="{09E19D2B-2F34-424B-B3CE-498BC6518778}" presName="fulcrum" presStyleLbl="alignAccFollowNode1" presStyleIdx="2" presStyleCnt="4"/>
      <dgm:spPr/>
    </dgm:pt>
    <dgm:pt modelId="{7D3BCFCD-F6C4-4375-BB39-C9617D23E89F}" type="pres">
      <dgm:prSet presAssocID="{09E19D2B-2F34-424B-B3CE-498BC6518778}" presName="balance_23" presStyleLbl="alignAccFollowNode1" presStyleIdx="3" presStyleCnt="4">
        <dgm:presLayoutVars>
          <dgm:bulletEnabled val="1"/>
        </dgm:presLayoutVars>
      </dgm:prSet>
      <dgm:spPr/>
    </dgm:pt>
    <dgm:pt modelId="{AF9B5FE5-B061-4E3D-B67B-8767E0F9AE21}" type="pres">
      <dgm:prSet presAssocID="{09E19D2B-2F34-424B-B3CE-498BC6518778}" presName="right_23_1" presStyleLbl="node1" presStyleIdx="0" presStyleCnt="5">
        <dgm:presLayoutVars>
          <dgm:bulletEnabled val="1"/>
        </dgm:presLayoutVars>
      </dgm:prSet>
      <dgm:spPr/>
      <dgm:t>
        <a:bodyPr/>
        <a:lstStyle/>
        <a:p>
          <a:endParaRPr lang="en-GB"/>
        </a:p>
      </dgm:t>
    </dgm:pt>
    <dgm:pt modelId="{757F4F8C-05DC-445F-8661-E7FC6E4750F6}" type="pres">
      <dgm:prSet presAssocID="{09E19D2B-2F34-424B-B3CE-498BC6518778}" presName="right_23_2" presStyleLbl="node1" presStyleIdx="1" presStyleCnt="5">
        <dgm:presLayoutVars>
          <dgm:bulletEnabled val="1"/>
        </dgm:presLayoutVars>
      </dgm:prSet>
      <dgm:spPr/>
      <dgm:t>
        <a:bodyPr/>
        <a:lstStyle/>
        <a:p>
          <a:endParaRPr lang="en-GB"/>
        </a:p>
      </dgm:t>
    </dgm:pt>
    <dgm:pt modelId="{766F09D1-BA70-4589-BB1A-E12C3C200404}" type="pres">
      <dgm:prSet presAssocID="{09E19D2B-2F34-424B-B3CE-498BC6518778}" presName="right_23_3" presStyleLbl="node1" presStyleIdx="2" presStyleCnt="5">
        <dgm:presLayoutVars>
          <dgm:bulletEnabled val="1"/>
        </dgm:presLayoutVars>
      </dgm:prSet>
      <dgm:spPr/>
      <dgm:t>
        <a:bodyPr/>
        <a:lstStyle/>
        <a:p>
          <a:endParaRPr lang="en-GB"/>
        </a:p>
      </dgm:t>
    </dgm:pt>
    <dgm:pt modelId="{985BA5AD-5156-44F0-AA0C-B6A7B9A36A6F}" type="pres">
      <dgm:prSet presAssocID="{09E19D2B-2F34-424B-B3CE-498BC6518778}" presName="left_23_1" presStyleLbl="node1" presStyleIdx="3" presStyleCnt="5">
        <dgm:presLayoutVars>
          <dgm:bulletEnabled val="1"/>
        </dgm:presLayoutVars>
      </dgm:prSet>
      <dgm:spPr/>
      <dgm:t>
        <a:bodyPr/>
        <a:lstStyle/>
        <a:p>
          <a:endParaRPr lang="en-GB"/>
        </a:p>
      </dgm:t>
    </dgm:pt>
    <dgm:pt modelId="{7CC877F1-1C7E-42E5-9261-9DE0C74DFB71}" type="pres">
      <dgm:prSet presAssocID="{09E19D2B-2F34-424B-B3CE-498BC6518778}" presName="left_23_2" presStyleLbl="node1" presStyleIdx="4" presStyleCnt="5">
        <dgm:presLayoutVars>
          <dgm:bulletEnabled val="1"/>
        </dgm:presLayoutVars>
      </dgm:prSet>
      <dgm:spPr/>
      <dgm:t>
        <a:bodyPr/>
        <a:lstStyle/>
        <a:p>
          <a:endParaRPr lang="en-GB"/>
        </a:p>
      </dgm:t>
    </dgm:pt>
  </dgm:ptLst>
  <dgm:cxnLst>
    <dgm:cxn modelId="{46B5C66C-8A37-40A2-80E6-309C3346E492}" type="presOf" srcId="{199B9E61-2C02-4883-BB8A-AC43E4598DAB}" destId="{10AFEDD7-C4D3-4A32-B48B-DEEAFC8EC299}" srcOrd="0" destOrd="0" presId="urn:microsoft.com/office/officeart/2005/8/layout/balance1"/>
    <dgm:cxn modelId="{D4E80943-D647-4679-AFB7-19A498FEC31F}" srcId="{09E19D2B-2F34-424B-B3CE-498BC6518778}" destId="{199B9E61-2C02-4883-BB8A-AC43E4598DAB}" srcOrd="0" destOrd="0" parTransId="{E0F9629C-C682-4856-AE0F-623AC4C97AEA}" sibTransId="{01E3453B-6F52-4B90-82AA-232C882897E6}"/>
    <dgm:cxn modelId="{FE14B459-0552-458D-81E8-B76BCE056579}" srcId="{B117F3EA-8F65-44C4-AA7B-C113BD48C44F}" destId="{E2B452AC-1C62-4974-AC2B-9BD104369F0B}" srcOrd="1" destOrd="0" parTransId="{8431D597-0125-4BAF-A482-AF089D175363}" sibTransId="{273F4E82-5BB4-43AF-B527-E17F21B954BB}"/>
    <dgm:cxn modelId="{B41095E6-42D1-442F-8A39-7B2D0BD5B1FC}" srcId="{B117F3EA-8F65-44C4-AA7B-C113BD48C44F}" destId="{26D62D3D-B2BB-4B43-8BF4-0A21D71CEF81}" srcOrd="0" destOrd="0" parTransId="{7D71C32D-8EB9-4773-9B80-EFD38F44EEAF}" sibTransId="{380AC525-0E58-4D0A-AB46-842F142C85FC}"/>
    <dgm:cxn modelId="{170299CB-DE81-4BEF-A4BC-77E4D520536F}" type="presOf" srcId="{B117F3EA-8F65-44C4-AA7B-C113BD48C44F}" destId="{DE937D8A-57BB-43C0-B8C3-EF368130D3C6}" srcOrd="0" destOrd="0" presId="urn:microsoft.com/office/officeart/2005/8/layout/balance1"/>
    <dgm:cxn modelId="{50719AB2-353D-41CD-9FB3-775CB9E8BD63}" type="presOf" srcId="{26D62D3D-B2BB-4B43-8BF4-0A21D71CEF81}" destId="{AF9B5FE5-B061-4E3D-B67B-8767E0F9AE21}" srcOrd="0" destOrd="0" presId="urn:microsoft.com/office/officeart/2005/8/layout/balance1"/>
    <dgm:cxn modelId="{B2F36FBA-1276-4E7A-BCBA-AD68FB3734DC}" srcId="{199B9E61-2C02-4883-BB8A-AC43E4598DAB}" destId="{A603B920-161B-48DC-8525-CD092088B024}" srcOrd="1" destOrd="0" parTransId="{2287C6CE-01C7-4B2C-A4BE-901092DBA399}" sibTransId="{086D1A55-6589-44E7-8CF4-039C27522212}"/>
    <dgm:cxn modelId="{7F303A98-AFAF-484D-B67B-1F599866B9BD}" type="presOf" srcId="{1541F3A9-7707-422A-B452-30EA11BE31AC}" destId="{766F09D1-BA70-4589-BB1A-E12C3C200404}" srcOrd="0" destOrd="0" presId="urn:microsoft.com/office/officeart/2005/8/layout/balance1"/>
    <dgm:cxn modelId="{B34632A3-EE3C-45BD-8102-C6994E351060}" type="presOf" srcId="{E2B452AC-1C62-4974-AC2B-9BD104369F0B}" destId="{757F4F8C-05DC-445F-8661-E7FC6E4750F6}" srcOrd="0" destOrd="0" presId="urn:microsoft.com/office/officeart/2005/8/layout/balance1"/>
    <dgm:cxn modelId="{B80A4054-128F-4DBC-97A2-9390C2C90B9B}" srcId="{199B9E61-2C02-4883-BB8A-AC43E4598DAB}" destId="{FC19D251-28CA-404B-86F3-0DD3012B28BD}" srcOrd="0" destOrd="0" parTransId="{03805F50-60EE-471E-8F23-125B6653638C}" sibTransId="{CC184D7B-8F5A-43E5-9215-3616436823C7}"/>
    <dgm:cxn modelId="{C4EC8465-3476-4FF9-951B-642BC642929E}" type="presOf" srcId="{FC19D251-28CA-404B-86F3-0DD3012B28BD}" destId="{985BA5AD-5156-44F0-AA0C-B6A7B9A36A6F}" srcOrd="0" destOrd="0" presId="urn:microsoft.com/office/officeart/2005/8/layout/balance1"/>
    <dgm:cxn modelId="{517C2CB9-2F56-49FA-B9F0-CE773B98A316}" srcId="{09E19D2B-2F34-424B-B3CE-498BC6518778}" destId="{B117F3EA-8F65-44C4-AA7B-C113BD48C44F}" srcOrd="1" destOrd="0" parTransId="{1AB62B82-7304-49E2-9949-7C37909ADA12}" sibTransId="{CFF64FBC-8559-4101-A39C-2A1B78BEC379}"/>
    <dgm:cxn modelId="{E628FF1D-7121-404B-BC3A-7FFD9CD239E3}" srcId="{B117F3EA-8F65-44C4-AA7B-C113BD48C44F}" destId="{1541F3A9-7707-422A-B452-30EA11BE31AC}" srcOrd="2" destOrd="0" parTransId="{8D9831A8-4C27-49F6-96AA-F1DE76E074E8}" sibTransId="{060860AA-7E47-4721-8A39-16DAA474580D}"/>
    <dgm:cxn modelId="{D6C9221C-4C05-450F-ACE8-8AD3706AF4EB}" type="presOf" srcId="{09E19D2B-2F34-424B-B3CE-498BC6518778}" destId="{B5031D28-4C02-47C7-83D9-559EA863C07A}" srcOrd="0" destOrd="0" presId="urn:microsoft.com/office/officeart/2005/8/layout/balance1"/>
    <dgm:cxn modelId="{1602906F-7BB4-46F5-B11A-D78AA28C8B2B}" type="presOf" srcId="{A603B920-161B-48DC-8525-CD092088B024}" destId="{7CC877F1-1C7E-42E5-9261-9DE0C74DFB71}" srcOrd="0" destOrd="0" presId="urn:microsoft.com/office/officeart/2005/8/layout/balance1"/>
    <dgm:cxn modelId="{AAD9E301-AFCC-4545-B4F8-4069956A820A}" type="presParOf" srcId="{B5031D28-4C02-47C7-83D9-559EA863C07A}" destId="{A3402286-E256-4FAD-A2B1-03E476A88BC9}" srcOrd="0" destOrd="0" presId="urn:microsoft.com/office/officeart/2005/8/layout/balance1"/>
    <dgm:cxn modelId="{AF6CF6F7-F045-45ED-AEF5-5E4ED3E0B0DD}" type="presParOf" srcId="{B5031D28-4C02-47C7-83D9-559EA863C07A}" destId="{2343F572-495B-4748-82E6-68D152345B9C}" srcOrd="1" destOrd="0" presId="urn:microsoft.com/office/officeart/2005/8/layout/balance1"/>
    <dgm:cxn modelId="{56C6F38B-E5C9-4AC1-9060-6344558153E8}" type="presParOf" srcId="{2343F572-495B-4748-82E6-68D152345B9C}" destId="{10AFEDD7-C4D3-4A32-B48B-DEEAFC8EC299}" srcOrd="0" destOrd="0" presId="urn:microsoft.com/office/officeart/2005/8/layout/balance1"/>
    <dgm:cxn modelId="{0BD2F4AA-3017-45D0-B222-98C92D5480CF}" type="presParOf" srcId="{2343F572-495B-4748-82E6-68D152345B9C}" destId="{DE937D8A-57BB-43C0-B8C3-EF368130D3C6}" srcOrd="1" destOrd="0" presId="urn:microsoft.com/office/officeart/2005/8/layout/balance1"/>
    <dgm:cxn modelId="{38936E4B-63C6-4795-92BC-E848EC8A5D99}" type="presParOf" srcId="{B5031D28-4C02-47C7-83D9-559EA863C07A}" destId="{11C22682-D3AA-4B18-A3F7-997FDB46759B}" srcOrd="2" destOrd="0" presId="urn:microsoft.com/office/officeart/2005/8/layout/balance1"/>
    <dgm:cxn modelId="{955765B6-22FA-4210-9191-C2304849B01C}" type="presParOf" srcId="{11C22682-D3AA-4B18-A3F7-997FDB46759B}" destId="{DB566DFE-8A1C-426C-BA37-6CA308891E5B}" srcOrd="0" destOrd="0" presId="urn:microsoft.com/office/officeart/2005/8/layout/balance1"/>
    <dgm:cxn modelId="{E595B8CC-2207-4A71-B04B-9D5F2FCDA344}" type="presParOf" srcId="{11C22682-D3AA-4B18-A3F7-997FDB46759B}" destId="{AE8B3289-640B-4DBC-9EBB-252865D33452}" srcOrd="1" destOrd="0" presId="urn:microsoft.com/office/officeart/2005/8/layout/balance1"/>
    <dgm:cxn modelId="{8F5E4104-6074-4AD6-86AD-D5DD11B5B428}" type="presParOf" srcId="{11C22682-D3AA-4B18-A3F7-997FDB46759B}" destId="{7D3BCFCD-F6C4-4375-BB39-C9617D23E89F}" srcOrd="2" destOrd="0" presId="urn:microsoft.com/office/officeart/2005/8/layout/balance1"/>
    <dgm:cxn modelId="{6125A899-47AA-4478-84AE-CF35F69E3E34}" type="presParOf" srcId="{11C22682-D3AA-4B18-A3F7-997FDB46759B}" destId="{AF9B5FE5-B061-4E3D-B67B-8767E0F9AE21}" srcOrd="3" destOrd="0" presId="urn:microsoft.com/office/officeart/2005/8/layout/balance1"/>
    <dgm:cxn modelId="{89874BA1-BD76-483B-B27B-C4A9229CDF4E}" type="presParOf" srcId="{11C22682-D3AA-4B18-A3F7-997FDB46759B}" destId="{757F4F8C-05DC-445F-8661-E7FC6E4750F6}" srcOrd="4" destOrd="0" presId="urn:microsoft.com/office/officeart/2005/8/layout/balance1"/>
    <dgm:cxn modelId="{FF2A545C-56DC-42A3-846E-A6C5A1320403}" type="presParOf" srcId="{11C22682-D3AA-4B18-A3F7-997FDB46759B}" destId="{766F09D1-BA70-4589-BB1A-E12C3C200404}" srcOrd="5" destOrd="0" presId="urn:microsoft.com/office/officeart/2005/8/layout/balance1"/>
    <dgm:cxn modelId="{D87079EE-7183-432B-A9C4-EF8DB9A2D988}" type="presParOf" srcId="{11C22682-D3AA-4B18-A3F7-997FDB46759B}" destId="{985BA5AD-5156-44F0-AA0C-B6A7B9A36A6F}" srcOrd="6" destOrd="0" presId="urn:microsoft.com/office/officeart/2005/8/layout/balance1"/>
    <dgm:cxn modelId="{011AF1E7-82AD-47CB-AE61-78963DDFFCED}" type="presParOf" srcId="{11C22682-D3AA-4B18-A3F7-997FDB46759B}" destId="{7CC877F1-1C7E-42E5-9261-9DE0C74DFB71}" srcOrd="7"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FEDD7-C4D3-4A32-B48B-DEEAFC8EC299}">
      <dsp:nvSpPr>
        <dsp:cNvPr id="0" name=""/>
        <dsp:cNvSpPr/>
      </dsp:nvSpPr>
      <dsp:spPr>
        <a:xfrm>
          <a:off x="204573" y="23412"/>
          <a:ext cx="1227440" cy="681911"/>
        </a:xfrm>
        <a:prstGeom prst="roundRect">
          <a:avLst>
            <a:gd name="adj" fmla="val 10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a:t>COSTS</a:t>
          </a:r>
        </a:p>
      </dsp:txBody>
      <dsp:txXfrm>
        <a:off x="224545" y="43384"/>
        <a:ext cx="1187496" cy="641967"/>
      </dsp:txXfrm>
    </dsp:sp>
    <dsp:sp modelId="{DE937D8A-57BB-43C0-B8C3-EF368130D3C6}">
      <dsp:nvSpPr>
        <dsp:cNvPr id="0" name=""/>
        <dsp:cNvSpPr/>
      </dsp:nvSpPr>
      <dsp:spPr>
        <a:xfrm>
          <a:off x="1977543" y="23412"/>
          <a:ext cx="1227440" cy="681911"/>
        </a:xfrm>
        <a:prstGeom prst="roundRect">
          <a:avLst>
            <a:gd name="adj" fmla="val 10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a:t>BENEFITS</a:t>
          </a:r>
        </a:p>
      </dsp:txBody>
      <dsp:txXfrm>
        <a:off x="1997515" y="43384"/>
        <a:ext cx="1187496" cy="641967"/>
      </dsp:txXfrm>
    </dsp:sp>
    <dsp:sp modelId="{AE8B3289-640B-4DBC-9EBB-252865D33452}">
      <dsp:nvSpPr>
        <dsp:cNvPr id="0" name=""/>
        <dsp:cNvSpPr/>
      </dsp:nvSpPr>
      <dsp:spPr>
        <a:xfrm>
          <a:off x="1449062" y="2921537"/>
          <a:ext cx="511433" cy="511433"/>
        </a:xfrm>
        <a:prstGeom prst="triangle">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3BCFCD-F6C4-4375-BB39-C9617D23E89F}">
      <dsp:nvSpPr>
        <dsp:cNvPr id="0" name=""/>
        <dsp:cNvSpPr/>
      </dsp:nvSpPr>
      <dsp:spPr>
        <a:xfrm rot="240000">
          <a:off x="170009" y="2702382"/>
          <a:ext cx="3069539" cy="214643"/>
        </a:xfrm>
        <a:prstGeom prst="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9B5FE5-B061-4E3D-B67B-8767E0F9AE21}">
      <dsp:nvSpPr>
        <dsp:cNvPr id="0" name=""/>
        <dsp:cNvSpPr/>
      </dsp:nvSpPr>
      <dsp:spPr>
        <a:xfrm rot="240000">
          <a:off x="2013001" y="2165721"/>
          <a:ext cx="1224717" cy="570593"/>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a:t>Improved trade for local firms </a:t>
          </a:r>
        </a:p>
      </dsp:txBody>
      <dsp:txXfrm>
        <a:off x="2040855" y="2193575"/>
        <a:ext cx="1169009" cy="514885"/>
      </dsp:txXfrm>
    </dsp:sp>
    <dsp:sp modelId="{757F4F8C-05DC-445F-8661-E7FC6E4750F6}">
      <dsp:nvSpPr>
        <dsp:cNvPr id="0" name=""/>
        <dsp:cNvSpPr/>
      </dsp:nvSpPr>
      <dsp:spPr>
        <a:xfrm rot="240000">
          <a:off x="2057325" y="1552001"/>
          <a:ext cx="1224717" cy="570593"/>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a:t>Less traffic jams</a:t>
          </a:r>
        </a:p>
      </dsp:txBody>
      <dsp:txXfrm>
        <a:off x="2085179" y="1579855"/>
        <a:ext cx="1169009" cy="514885"/>
      </dsp:txXfrm>
    </dsp:sp>
    <dsp:sp modelId="{766F09D1-BA70-4589-BB1A-E12C3C200404}">
      <dsp:nvSpPr>
        <dsp:cNvPr id="0" name=""/>
        <dsp:cNvSpPr/>
      </dsp:nvSpPr>
      <dsp:spPr>
        <a:xfrm rot="240000">
          <a:off x="2101649" y="951919"/>
          <a:ext cx="1224717" cy="570593"/>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a:t>Reduceroad deaths / accidents</a:t>
          </a:r>
        </a:p>
      </dsp:txBody>
      <dsp:txXfrm>
        <a:off x="2129503" y="979773"/>
        <a:ext cx="1169009" cy="514885"/>
      </dsp:txXfrm>
    </dsp:sp>
    <dsp:sp modelId="{985BA5AD-5156-44F0-AA0C-B6A7B9A36A6F}">
      <dsp:nvSpPr>
        <dsp:cNvPr id="0" name=""/>
        <dsp:cNvSpPr/>
      </dsp:nvSpPr>
      <dsp:spPr>
        <a:xfrm rot="240000">
          <a:off x="257078" y="2042977"/>
          <a:ext cx="1224717" cy="570593"/>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a:t>Environmenatal impact</a:t>
          </a:r>
        </a:p>
      </dsp:txBody>
      <dsp:txXfrm>
        <a:off x="284932" y="2070831"/>
        <a:ext cx="1169009" cy="514885"/>
      </dsp:txXfrm>
    </dsp:sp>
    <dsp:sp modelId="{7CC877F1-1C7E-42E5-9261-9DE0C74DFB71}">
      <dsp:nvSpPr>
        <dsp:cNvPr id="0" name=""/>
        <dsp:cNvSpPr/>
      </dsp:nvSpPr>
      <dsp:spPr>
        <a:xfrm rot="240000">
          <a:off x="301402" y="1429257"/>
          <a:ext cx="1224717" cy="570593"/>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a:t>Financial costs</a:t>
          </a:r>
        </a:p>
      </dsp:txBody>
      <dsp:txXfrm>
        <a:off x="329256" y="1457111"/>
        <a:ext cx="1169009" cy="514885"/>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2060848"/>
            <a:ext cx="8229600" cy="4065315"/>
          </a:xfrm>
          <a:prstGeom prst="rect">
            <a:avLst/>
          </a:prstGeom>
        </p:spPr>
        <p:txBody>
          <a:bodyPr vert="horz" lIns="91440" tIns="45720" rIns="91440" bIns="45720" rtlCol="0">
            <a:normAutofit/>
          </a:bodyPr>
          <a:lstStyle/>
          <a:p>
            <a:pPr lvl="0"/>
            <a:r>
              <a:rPr lang="en-US" dirty="0" smtClean="0"/>
              <a:t>Strategic Managerial Accounting: hospitality, tourism &amp; events applications 6e</a:t>
            </a:r>
          </a:p>
          <a:p>
            <a:pPr lvl="0"/>
            <a:endParaRPr lang="cy-GB" dirty="0" smtClean="0"/>
          </a:p>
          <a:p>
            <a:pPr lvl="0"/>
            <a:endParaRPr lang="en-US" dirty="0"/>
          </a:p>
        </p:txBody>
      </p:sp>
      <p:sp>
        <p:nvSpPr>
          <p:cNvPr id="7" name="Text Box 14"/>
          <p:cNvSpPr txBox="1">
            <a:spLocks noChangeArrowheads="1"/>
          </p:cNvSpPr>
          <p:nvPr userDrawn="1"/>
        </p:nvSpPr>
        <p:spPr bwMode="auto">
          <a:xfrm>
            <a:off x="2039938" y="6497638"/>
            <a:ext cx="7104062" cy="360362"/>
          </a:xfrm>
          <a:prstGeom prst="rect">
            <a:avLst/>
          </a:prstGeom>
          <a:noFill/>
          <a:ln w="9525">
            <a:noFill/>
            <a:miter lim="800000"/>
            <a:headEnd/>
            <a:tailEnd/>
          </a:ln>
          <a:effectLst/>
        </p:spPr>
        <p:txBody>
          <a:bodyPr/>
          <a:lstStyle/>
          <a:p>
            <a:pPr algn="r" eaLnBrk="0" hangingPunct="0"/>
            <a:r>
              <a:rPr lang="en-GB" sz="900" dirty="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2012 Jones </a:t>
            </a:r>
            <a:r>
              <a:rPr lang="en-GB" sz="900" dirty="0">
                <a:solidFill>
                  <a:schemeClr val="tx1"/>
                </a:solidFill>
                <a:latin typeface="Arial" pitchFamily="34" charset="0"/>
                <a:cs typeface="Arial" pitchFamily="34" charset="0"/>
              </a:rPr>
              <a:t>et al: </a:t>
            </a:r>
            <a:r>
              <a:rPr lang="en-GB" sz="900" i="1" dirty="0" smtClean="0">
                <a:solidFill>
                  <a:schemeClr val="tx1"/>
                </a:solidFill>
                <a:latin typeface="Arial" pitchFamily="34" charset="0"/>
                <a:cs typeface="Arial" pitchFamily="34" charset="0"/>
              </a:rPr>
              <a:t>Strategic</a:t>
            </a:r>
            <a:r>
              <a:rPr lang="en-GB" sz="900" i="1" baseline="0" dirty="0" smtClean="0">
                <a:solidFill>
                  <a:schemeClr val="tx1"/>
                </a:solidFill>
                <a:latin typeface="Arial" pitchFamily="34" charset="0"/>
                <a:cs typeface="Arial" pitchFamily="34" charset="0"/>
              </a:rPr>
              <a:t> Managerial Accounting: </a:t>
            </a:r>
            <a:r>
              <a:rPr lang="en-US" sz="900" i="1" dirty="0" smtClean="0">
                <a:solidFill>
                  <a:schemeClr val="tx1"/>
                </a:solidFill>
                <a:latin typeface="Arial" pitchFamily="34" charset="0"/>
                <a:cs typeface="Arial" pitchFamily="34" charset="0"/>
              </a:rPr>
              <a:t>Hospitality, Tourism &amp; Events Applications</a:t>
            </a:r>
            <a:r>
              <a:rPr lang="en-GB" sz="900" i="1" dirty="0" smtClean="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6thedition</a:t>
            </a:r>
            <a:r>
              <a:rPr lang="en-GB" sz="900" dirty="0">
                <a:solidFill>
                  <a:schemeClr val="tx1"/>
                </a:solidFill>
                <a:latin typeface="Arial" pitchFamily="34" charset="0"/>
                <a:cs typeface="Arial" pitchFamily="34" charset="0"/>
              </a:rPr>
              <a:t>, </a:t>
            </a:r>
            <a:r>
              <a:rPr lang="en-GB" sz="900" dirty="0" err="1" smtClean="0">
                <a:solidFill>
                  <a:schemeClr val="tx1"/>
                </a:solidFill>
                <a:latin typeface="Arial" pitchFamily="34" charset="0"/>
                <a:cs typeface="Arial" pitchFamily="34" charset="0"/>
              </a:rPr>
              <a:t>Goodfellow</a:t>
            </a:r>
            <a:r>
              <a:rPr lang="en-GB" sz="900" dirty="0" smtClean="0">
                <a:solidFill>
                  <a:schemeClr val="tx1"/>
                </a:solidFill>
                <a:latin typeface="Arial" pitchFamily="34" charset="0"/>
                <a:cs typeface="Arial" pitchFamily="34" charset="0"/>
              </a:rPr>
              <a:t> </a:t>
            </a:r>
            <a:r>
              <a:rPr lang="en-GB" sz="900" dirty="0">
                <a:solidFill>
                  <a:schemeClr val="tx1"/>
                </a:solidFill>
                <a:latin typeface="Arial" pitchFamily="34" charset="0"/>
                <a:cs typeface="Arial" pitchFamily="34" charset="0"/>
              </a:rPr>
              <a:t>Publishers</a:t>
            </a:r>
          </a:p>
        </p:txBody>
      </p:sp>
      <p:pic>
        <p:nvPicPr>
          <p:cNvPr id="8" name="Picture 7" descr="GP_JONES_WEB.jpg"/>
          <p:cNvPicPr>
            <a:picLocks noChangeAspect="1"/>
          </p:cNvPicPr>
          <p:nvPr userDrawn="1"/>
        </p:nvPicPr>
        <p:blipFill>
          <a:blip r:embed="rId3" cstate="print"/>
          <a:stretch>
            <a:fillRect/>
          </a:stretch>
        </p:blipFill>
        <p:spPr>
          <a:xfrm>
            <a:off x="7452320" y="260647"/>
            <a:ext cx="1276475" cy="1662841"/>
          </a:xfrm>
          <a:prstGeom prst="rect">
            <a:avLst/>
          </a:prstGeom>
        </p:spPr>
      </p:pic>
      <p:pic>
        <p:nvPicPr>
          <p:cNvPr id="9" name="Picture 8" descr="GP LOGO1.jpg"/>
          <p:cNvPicPr>
            <a:picLocks noChangeAspect="1"/>
          </p:cNvPicPr>
          <p:nvPr userDrawn="1"/>
        </p:nvPicPr>
        <p:blipFill>
          <a:blip r:embed="rId4" cstate="print"/>
          <a:stretch>
            <a:fillRect/>
          </a:stretch>
        </p:blipFill>
        <p:spPr>
          <a:xfrm>
            <a:off x="395536" y="6165304"/>
            <a:ext cx="504056" cy="48534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3200" kern="1200">
          <a:solidFill>
            <a:schemeClr val="tx1"/>
          </a:solidFill>
          <a:latin typeface="Verdana" pitchFamily="34" charset="0"/>
          <a:ea typeface="+mj-ea"/>
          <a:cs typeface="+mj-cs"/>
        </a:defRPr>
      </a:lvl1pPr>
    </p:titleStyle>
    <p:bodyStyle>
      <a:lvl1pPr marL="342900" indent="-342900" algn="ctr" defTabSz="914400" rtl="0" eaLnBrk="1" latinLnBrk="0" hangingPunct="1">
        <a:spcBef>
          <a:spcPct val="20000"/>
        </a:spcBef>
        <a:buFont typeface="Arial" pitchFamily="34" charset="0"/>
        <a:buNone/>
        <a:defRPr sz="3200" b="1" kern="1200" baseline="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oxfam.org.uk/oxjam" TargetMode="External"/><Relationship Id="rId2" Type="http://schemas.openxmlformats.org/officeDocument/2006/relationships/hyperlink" Target="http://www.bandaid.org.uk/"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Chapter 19</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a:solidFill>
            <a:schemeClr val="tx2">
              <a:lumMod val="50000"/>
            </a:schemeClr>
          </a:solidFill>
        </p:spPr>
        <p:txBody>
          <a:bodyPr/>
          <a:lstStyle/>
          <a:p>
            <a:endParaRPr lang="en-US" dirty="0" smtClean="0">
              <a:solidFill>
                <a:schemeClr val="bg1"/>
              </a:solidFill>
            </a:endParaRPr>
          </a:p>
          <a:p>
            <a:endParaRPr lang="en-US" dirty="0">
              <a:solidFill>
                <a:schemeClr val="bg1"/>
              </a:solidFill>
            </a:endParaRPr>
          </a:p>
          <a:p>
            <a:r>
              <a:rPr lang="en-US" dirty="0" smtClean="0">
                <a:solidFill>
                  <a:schemeClr val="bg1"/>
                </a:solidFill>
              </a:rPr>
              <a:t>Not-for-profit </a:t>
            </a:r>
            <a:r>
              <a:rPr lang="en-US" dirty="0">
                <a:solidFill>
                  <a:schemeClr val="bg1"/>
                </a:solidFill>
              </a:rPr>
              <a:t>Organisations</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
            </a:r>
            <a:br>
              <a:rPr lang="en-GB" b="1" dirty="0" smtClean="0">
                <a:solidFill>
                  <a:schemeClr val="bg1"/>
                </a:solidFill>
              </a:rPr>
            </a:br>
            <a:r>
              <a:rPr lang="en-GB" b="1" dirty="0" smtClean="0">
                <a:solidFill>
                  <a:schemeClr val="bg1"/>
                </a:solidFill>
              </a:rPr>
              <a:t>Events and the NFP sector</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20000"/>
          </a:bodyPr>
          <a:lstStyle/>
          <a:p>
            <a:pPr algn="l"/>
            <a:r>
              <a:rPr lang="en-GB" b="0" dirty="0" smtClean="0">
                <a:solidFill>
                  <a:schemeClr val="tx2">
                    <a:lumMod val="75000"/>
                  </a:schemeClr>
                </a:solidFill>
              </a:rPr>
              <a:t>Includes:</a:t>
            </a:r>
          </a:p>
          <a:p>
            <a:pPr marL="457200" indent="-457200" algn="l">
              <a:buFont typeface="Wingdings" pitchFamily="2" charset="2"/>
              <a:buChar char="Ø"/>
            </a:pPr>
            <a:r>
              <a:rPr lang="en-GB" b="0" dirty="0" smtClean="0">
                <a:solidFill>
                  <a:schemeClr val="tx2">
                    <a:lumMod val="75000"/>
                  </a:schemeClr>
                </a:solidFill>
              </a:rPr>
              <a:t>Major importance to the events industry, employing many events staff</a:t>
            </a:r>
          </a:p>
          <a:p>
            <a:pPr marL="457200" indent="-457200" algn="l">
              <a:buFont typeface="Wingdings" pitchFamily="2" charset="2"/>
              <a:buChar char="Ø"/>
            </a:pPr>
            <a:r>
              <a:rPr lang="en-GB" b="0" dirty="0" smtClean="0">
                <a:solidFill>
                  <a:schemeClr val="tx2">
                    <a:lumMod val="75000"/>
                  </a:schemeClr>
                </a:solidFill>
              </a:rPr>
              <a:t>Events range from small local school or sporting events to major international charity events.</a:t>
            </a:r>
          </a:p>
          <a:p>
            <a:pPr marL="457200" indent="-457200" algn="l">
              <a:buFont typeface="Wingdings" pitchFamily="2" charset="2"/>
              <a:buChar char="Ø"/>
            </a:pPr>
            <a:r>
              <a:rPr lang="en-GB" b="0" dirty="0" smtClean="0">
                <a:solidFill>
                  <a:schemeClr val="tx2">
                    <a:lumMod val="75000"/>
                  </a:schemeClr>
                </a:solidFill>
              </a:rPr>
              <a:t>Examples include:</a:t>
            </a:r>
          </a:p>
          <a:p>
            <a:pPr marL="457200" indent="-457200" algn="l">
              <a:buFont typeface="Wingdings" pitchFamily="2" charset="2"/>
              <a:buChar char="Ø"/>
            </a:pPr>
            <a:r>
              <a:rPr lang="en-GB" b="0" dirty="0" smtClean="0">
                <a:solidFill>
                  <a:schemeClr val="tx2">
                    <a:lumMod val="75000"/>
                  </a:schemeClr>
                </a:solidFill>
              </a:rPr>
              <a:t> Band Aid (</a:t>
            </a:r>
            <a:r>
              <a:rPr lang="en-GB" b="0" dirty="0" smtClean="0">
                <a:solidFill>
                  <a:schemeClr val="tx2">
                    <a:lumMod val="75000"/>
                  </a:schemeClr>
                </a:solidFill>
                <a:hlinkClick r:id="rId2"/>
              </a:rPr>
              <a:t>www.bandaid.org.uk</a:t>
            </a:r>
            <a:r>
              <a:rPr lang="en-GB" b="0" dirty="0" smtClean="0">
                <a:solidFill>
                  <a:schemeClr val="tx2">
                    <a:lumMod val="75000"/>
                  </a:schemeClr>
                </a:solidFill>
              </a:rPr>
              <a:t>)</a:t>
            </a:r>
          </a:p>
          <a:p>
            <a:pPr marL="457200" indent="-457200" algn="l">
              <a:buFont typeface="Wingdings" pitchFamily="2" charset="2"/>
              <a:buChar char="Ø"/>
            </a:pPr>
            <a:r>
              <a:rPr lang="en-GB" b="0" dirty="0" smtClean="0">
                <a:solidFill>
                  <a:schemeClr val="tx2">
                    <a:lumMod val="75000"/>
                  </a:schemeClr>
                </a:solidFill>
              </a:rPr>
              <a:t>Oxjam (</a:t>
            </a:r>
            <a:r>
              <a:rPr lang="en-GB" b="0" dirty="0" smtClean="0">
                <a:solidFill>
                  <a:schemeClr val="tx2">
                    <a:lumMod val="75000"/>
                  </a:schemeClr>
                </a:solidFill>
                <a:hlinkClick r:id="rId3"/>
              </a:rPr>
              <a:t>www.oxfam.org.uk/oxjam</a:t>
            </a:r>
            <a:r>
              <a:rPr lang="en-GB" b="0" dirty="0" smtClean="0">
                <a:solidFill>
                  <a:schemeClr val="tx2">
                    <a:lumMod val="75000"/>
                  </a:schemeClr>
                </a:solidFill>
              </a:rPr>
              <a:t>)  </a:t>
            </a:r>
          </a:p>
          <a:p>
            <a:pPr marL="457200" indent="-457200" algn="l">
              <a:buFont typeface="Wingdings" pitchFamily="2" charset="2"/>
              <a:buChar char="Ø"/>
            </a:pPr>
            <a:endParaRPr lang="en-GB" b="0" dirty="0" smtClean="0">
              <a:solidFill>
                <a:schemeClr val="tx2">
                  <a:lumMod val="75000"/>
                </a:schemeClr>
              </a:solidFill>
            </a:endParaRPr>
          </a:p>
          <a:p>
            <a:pPr marL="914400" lvl="1" indent="-457200" algn="l">
              <a:buFont typeface="Wingdings" pitchFamily="2" charset="2"/>
              <a:buChar char="Ø"/>
            </a:pPr>
            <a:endParaRPr lang="en-GB" b="0" dirty="0" smtClean="0">
              <a:solidFill>
                <a:schemeClr val="tx2">
                  <a:lumMod val="75000"/>
                </a:schemeClr>
              </a:solidFill>
            </a:endParaRPr>
          </a:p>
        </p:txBody>
      </p:sp>
    </p:spTree>
    <p:extLst>
      <p:ext uri="{BB962C8B-B14F-4D97-AF65-F5344CB8AC3E}">
        <p14:creationId xmlns:p14="http://schemas.microsoft.com/office/powerpoint/2010/main" val="494586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The </a:t>
            </a:r>
            <a:r>
              <a:rPr lang="en-GB" b="1" dirty="0">
                <a:solidFill>
                  <a:schemeClr val="bg1"/>
                </a:solidFill>
              </a:rPr>
              <a:t>implications for management accounting </a:t>
            </a:r>
            <a:r>
              <a:rPr lang="en-GB" b="1" dirty="0" smtClean="0">
                <a:solidFill>
                  <a:schemeClr val="bg1"/>
                </a:solidFill>
              </a:rPr>
              <a:t>approaches (1)</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marL="457200" indent="-457200" algn="l">
              <a:buFont typeface="Wingdings" pitchFamily="2" charset="2"/>
              <a:buChar char="Ø"/>
            </a:pPr>
            <a:r>
              <a:rPr lang="en-US" sz="2000" dirty="0" smtClean="0">
                <a:solidFill>
                  <a:schemeClr val="tx2">
                    <a:lumMod val="75000"/>
                  </a:schemeClr>
                </a:solidFill>
              </a:rPr>
              <a:t>Issues of </a:t>
            </a:r>
            <a:r>
              <a:rPr lang="en-US" sz="2000" dirty="0" smtClean="0">
                <a:solidFill>
                  <a:schemeClr val="tx2">
                    <a:lumMod val="75000"/>
                  </a:schemeClr>
                </a:solidFill>
              </a:rPr>
              <a:t>accountability – </a:t>
            </a:r>
            <a:r>
              <a:rPr lang="en-US" sz="2000" b="0" dirty="0" smtClean="0">
                <a:solidFill>
                  <a:schemeClr val="tx2">
                    <a:lumMod val="75000"/>
                  </a:schemeClr>
                </a:solidFill>
              </a:rPr>
              <a:t>commercial organisations report to shareholders and lenders, NFP organisations have added scrutiny and public accountability, ensure grants and donated funds are not ‘wasted’ and morally obtained.  This makes for being risk adverse and committee involvement in decision making.</a:t>
            </a:r>
          </a:p>
          <a:p>
            <a:pPr marL="457200" indent="-457200" algn="l">
              <a:buFont typeface="Wingdings" pitchFamily="2" charset="2"/>
              <a:buChar char="Ø"/>
            </a:pPr>
            <a:endParaRPr lang="en-US" sz="2000" dirty="0" smtClean="0">
              <a:solidFill>
                <a:schemeClr val="tx2">
                  <a:lumMod val="75000"/>
                </a:schemeClr>
              </a:solidFill>
            </a:endParaRPr>
          </a:p>
          <a:p>
            <a:pPr marL="457200" indent="-457200" algn="l">
              <a:buFont typeface="Wingdings" pitchFamily="2" charset="2"/>
              <a:buChar char="Ø"/>
            </a:pPr>
            <a:r>
              <a:rPr lang="en-US" sz="2000" dirty="0" smtClean="0">
                <a:solidFill>
                  <a:schemeClr val="tx2">
                    <a:lumMod val="75000"/>
                  </a:schemeClr>
                </a:solidFill>
              </a:rPr>
              <a:t>Cost control and </a:t>
            </a:r>
            <a:r>
              <a:rPr lang="en-US" sz="2000" dirty="0" smtClean="0">
                <a:solidFill>
                  <a:schemeClr val="tx2">
                    <a:lumMod val="75000"/>
                  </a:schemeClr>
                </a:solidFill>
              </a:rPr>
              <a:t>budgeting – </a:t>
            </a:r>
            <a:r>
              <a:rPr lang="en-US" sz="2000" b="0" dirty="0" smtClean="0">
                <a:solidFill>
                  <a:schemeClr val="tx2">
                    <a:lumMod val="75000"/>
                  </a:schemeClr>
                </a:solidFill>
              </a:rPr>
              <a:t>Budgeting and strict cost control are essential, this can lead to inflexibility and an inability to quickly respond to change.  Often a traditional approach to the use of these techniques.</a:t>
            </a:r>
            <a:endParaRPr lang="en-US" sz="2000" dirty="0" smtClean="0">
              <a:solidFill>
                <a:schemeClr val="tx2">
                  <a:lumMod val="75000"/>
                </a:schemeClr>
              </a:solidFill>
            </a:endParaRPr>
          </a:p>
        </p:txBody>
      </p:sp>
    </p:spTree>
    <p:extLst>
      <p:ext uri="{BB962C8B-B14F-4D97-AF65-F5344CB8AC3E}">
        <p14:creationId xmlns:p14="http://schemas.microsoft.com/office/powerpoint/2010/main" val="3750957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The </a:t>
            </a:r>
            <a:r>
              <a:rPr lang="en-GB" b="1" dirty="0">
                <a:solidFill>
                  <a:schemeClr val="bg1"/>
                </a:solidFill>
              </a:rPr>
              <a:t>implications for management accounting </a:t>
            </a:r>
            <a:r>
              <a:rPr lang="en-GB" b="1" dirty="0" smtClean="0">
                <a:solidFill>
                  <a:schemeClr val="bg1"/>
                </a:solidFill>
              </a:rPr>
              <a:t>approaches (2)</a:t>
            </a:r>
            <a:endParaRPr lang="en-US" b="1" dirty="0">
              <a:solidFill>
                <a:schemeClr val="bg1"/>
              </a:solidFill>
            </a:endParaRPr>
          </a:p>
        </p:txBody>
      </p:sp>
      <p:sp>
        <p:nvSpPr>
          <p:cNvPr id="3" name="Subtitle 2"/>
          <p:cNvSpPr>
            <a:spLocks noGrp="1"/>
          </p:cNvSpPr>
          <p:nvPr>
            <p:ph type="subTitle" idx="1"/>
          </p:nvPr>
        </p:nvSpPr>
        <p:spPr>
          <a:xfrm>
            <a:off x="683568" y="1988840"/>
            <a:ext cx="4896544" cy="4032448"/>
          </a:xfrm>
        </p:spPr>
        <p:txBody>
          <a:bodyPr>
            <a:normAutofit lnSpcReduction="10000"/>
          </a:bodyPr>
          <a:lstStyle/>
          <a:p>
            <a:pPr marL="457200" indent="-457200" algn="l">
              <a:buFont typeface="Wingdings" pitchFamily="2" charset="2"/>
              <a:buChar char="Ø"/>
            </a:pPr>
            <a:r>
              <a:rPr lang="en-US" sz="2000" dirty="0">
                <a:solidFill>
                  <a:schemeClr val="tx2">
                    <a:lumMod val="75000"/>
                  </a:schemeClr>
                </a:solidFill>
              </a:rPr>
              <a:t>Decision making </a:t>
            </a:r>
            <a:endParaRPr lang="en-US" sz="2000" dirty="0" smtClean="0">
              <a:solidFill>
                <a:schemeClr val="tx2">
                  <a:lumMod val="75000"/>
                </a:schemeClr>
              </a:solidFill>
            </a:endParaRPr>
          </a:p>
          <a:p>
            <a:pPr algn="l"/>
            <a:r>
              <a:rPr lang="en-US" sz="1800" b="0" dirty="0" smtClean="0">
                <a:solidFill>
                  <a:schemeClr val="tx2">
                    <a:lumMod val="75000"/>
                  </a:schemeClr>
                </a:solidFill>
              </a:rPr>
              <a:t>Goes </a:t>
            </a:r>
            <a:r>
              <a:rPr lang="en-US" sz="1800" b="0" dirty="0">
                <a:solidFill>
                  <a:schemeClr val="tx2">
                    <a:lumMod val="75000"/>
                  </a:schemeClr>
                </a:solidFill>
              </a:rPr>
              <a:t>beyond financial imperatives can be bureaucratic process to eliminate risk which slow down decision making, so alternative ‘emergency response’ mechanisms needed to deal with response to specific crisis situations</a:t>
            </a:r>
            <a:r>
              <a:rPr lang="en-US" sz="1800" b="0" dirty="0" smtClean="0">
                <a:solidFill>
                  <a:schemeClr val="tx2">
                    <a:lumMod val="75000"/>
                  </a:schemeClr>
                </a:solidFill>
              </a:rPr>
              <a:t>. </a:t>
            </a:r>
          </a:p>
          <a:p>
            <a:pPr algn="l"/>
            <a:r>
              <a:rPr lang="en-US" sz="1800" b="0" dirty="0" smtClean="0">
                <a:solidFill>
                  <a:schemeClr val="tx2">
                    <a:lumMod val="75000"/>
                  </a:schemeClr>
                </a:solidFill>
              </a:rPr>
              <a:t>Long-term decision can use investment appraisal techniques (ARR, PBP, NPV, or IRR), but the evaluation may not have a financial imperative .</a:t>
            </a:r>
          </a:p>
          <a:p>
            <a:pPr algn="l"/>
            <a:r>
              <a:rPr lang="en-US" sz="1800" b="0" dirty="0" smtClean="0">
                <a:solidFill>
                  <a:schemeClr val="tx2">
                    <a:lumMod val="75000"/>
                  </a:schemeClr>
                </a:solidFill>
              </a:rPr>
              <a:t>Cost-benefit analysis can be useful as it goes beyond pure financial analysis. (</a:t>
            </a:r>
            <a:r>
              <a:rPr lang="en-US" sz="1800" b="0" i="1" dirty="0" smtClean="0">
                <a:solidFill>
                  <a:schemeClr val="tx2">
                    <a:lumMod val="75000"/>
                  </a:schemeClr>
                </a:solidFill>
              </a:rPr>
              <a:t>see expenditure on a road example</a:t>
            </a:r>
            <a:r>
              <a:rPr lang="en-US" sz="1800" b="0" dirty="0" smtClean="0">
                <a:solidFill>
                  <a:schemeClr val="tx2">
                    <a:lumMod val="75000"/>
                  </a:schemeClr>
                </a:solidFill>
              </a:rPr>
              <a:t>)</a:t>
            </a:r>
            <a:endParaRPr lang="en-US" sz="1800" dirty="0">
              <a:solidFill>
                <a:schemeClr val="tx2">
                  <a:lumMod val="75000"/>
                </a:schemeClr>
              </a:solidFill>
            </a:endParaRPr>
          </a:p>
          <a:p>
            <a:pPr marL="457200" indent="-457200" algn="l">
              <a:buFont typeface="Wingdings" pitchFamily="2" charset="2"/>
              <a:buChar char="Ø"/>
            </a:pPr>
            <a:endParaRPr lang="en-US" sz="2000" dirty="0" smtClean="0">
              <a:solidFill>
                <a:schemeClr val="tx2">
                  <a:lumMod val="75000"/>
                </a:schemeClr>
              </a:solidFill>
            </a:endParaRPr>
          </a:p>
        </p:txBody>
      </p:sp>
      <p:graphicFrame>
        <p:nvGraphicFramePr>
          <p:cNvPr id="4" name="Diagram 3"/>
          <p:cNvGraphicFramePr/>
          <p:nvPr>
            <p:extLst>
              <p:ext uri="{D42A27DB-BD31-4B8C-83A1-F6EECF244321}">
                <p14:modId xmlns:p14="http://schemas.microsoft.com/office/powerpoint/2010/main" val="3335652299"/>
              </p:ext>
            </p:extLst>
          </p:nvPr>
        </p:nvGraphicFramePr>
        <p:xfrm>
          <a:off x="5364088" y="2348880"/>
          <a:ext cx="3409558" cy="3456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9870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The </a:t>
            </a:r>
            <a:r>
              <a:rPr lang="en-GB" b="1" dirty="0">
                <a:solidFill>
                  <a:schemeClr val="bg1"/>
                </a:solidFill>
              </a:rPr>
              <a:t>implications for management accounting </a:t>
            </a:r>
            <a:r>
              <a:rPr lang="en-GB" b="1" dirty="0" smtClean="0">
                <a:solidFill>
                  <a:schemeClr val="bg1"/>
                </a:solidFill>
              </a:rPr>
              <a:t>approaches (3)</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marL="457200" indent="-457200" algn="l">
              <a:buFont typeface="Wingdings" pitchFamily="2" charset="2"/>
              <a:buChar char="Ø"/>
            </a:pPr>
            <a:r>
              <a:rPr lang="en-US" sz="2400" dirty="0" smtClean="0">
                <a:solidFill>
                  <a:schemeClr val="tx2">
                    <a:lumMod val="75000"/>
                  </a:schemeClr>
                </a:solidFill>
              </a:rPr>
              <a:t>Pricing – </a:t>
            </a:r>
          </a:p>
          <a:p>
            <a:pPr algn="l"/>
            <a:r>
              <a:rPr lang="en-US" sz="2400" b="0" dirty="0" smtClean="0">
                <a:solidFill>
                  <a:schemeClr val="tx2">
                    <a:lumMod val="75000"/>
                  </a:schemeClr>
                </a:solidFill>
              </a:rPr>
              <a:t>This is important to NFP organisations, whether it be selling merchandise to add surplus funds, or ensuring charity event registration fees cover costs.  There is also a further consideration of ‘social inclusion’ in pricing, for example a local authority run museum or leisure facility where the price can encourage all groups of society.</a:t>
            </a:r>
          </a:p>
          <a:p>
            <a:pPr marL="457200" indent="-457200" algn="l">
              <a:buFont typeface="Wingdings" pitchFamily="2" charset="2"/>
              <a:buChar char="Ø"/>
            </a:pPr>
            <a:endParaRPr lang="en-US" sz="2000" dirty="0" smtClean="0">
              <a:solidFill>
                <a:schemeClr val="tx2">
                  <a:lumMod val="75000"/>
                </a:schemeClr>
              </a:solidFill>
            </a:endParaRPr>
          </a:p>
        </p:txBody>
      </p:sp>
    </p:spTree>
    <p:extLst>
      <p:ext uri="{BB962C8B-B14F-4D97-AF65-F5344CB8AC3E}">
        <p14:creationId xmlns:p14="http://schemas.microsoft.com/office/powerpoint/2010/main" val="393031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The </a:t>
            </a:r>
            <a:r>
              <a:rPr lang="en-GB" b="1" dirty="0">
                <a:solidFill>
                  <a:schemeClr val="bg1"/>
                </a:solidFill>
              </a:rPr>
              <a:t>implications for management accounting </a:t>
            </a:r>
            <a:r>
              <a:rPr lang="en-GB" b="1" dirty="0" smtClean="0">
                <a:solidFill>
                  <a:schemeClr val="bg1"/>
                </a:solidFill>
              </a:rPr>
              <a:t>approaches (4)</a:t>
            </a:r>
            <a:endParaRPr lang="en-US" b="1" dirty="0">
              <a:solidFill>
                <a:schemeClr val="bg1"/>
              </a:solidFill>
            </a:endParaRPr>
          </a:p>
        </p:txBody>
      </p:sp>
      <p:sp>
        <p:nvSpPr>
          <p:cNvPr id="3" name="Subtitle 2"/>
          <p:cNvSpPr>
            <a:spLocks noGrp="1"/>
          </p:cNvSpPr>
          <p:nvPr>
            <p:ph type="subTitle" idx="1"/>
          </p:nvPr>
        </p:nvSpPr>
        <p:spPr>
          <a:xfrm>
            <a:off x="683568" y="1916832"/>
            <a:ext cx="8064896" cy="1008112"/>
          </a:xfrm>
        </p:spPr>
        <p:txBody>
          <a:bodyPr>
            <a:normAutofit/>
          </a:bodyPr>
          <a:lstStyle/>
          <a:p>
            <a:pPr marL="457200" indent="-457200" algn="l">
              <a:buFont typeface="Wingdings" pitchFamily="2" charset="2"/>
              <a:buChar char="Ø"/>
            </a:pPr>
            <a:r>
              <a:rPr lang="en-US" sz="2000" dirty="0" smtClean="0">
                <a:solidFill>
                  <a:schemeClr val="tx2">
                    <a:lumMod val="75000"/>
                  </a:schemeClr>
                </a:solidFill>
              </a:rPr>
              <a:t>Performance analysis – </a:t>
            </a:r>
            <a:r>
              <a:rPr lang="en-US" sz="2000" b="0" dirty="0" smtClean="0">
                <a:solidFill>
                  <a:schemeClr val="tx2">
                    <a:lumMod val="75000"/>
                  </a:schemeClr>
                </a:solidFill>
              </a:rPr>
              <a:t>quite often this goes beyond financial considerations – often monetary value is just a ‘means to an end’ and not the target – see examples</a:t>
            </a:r>
          </a:p>
          <a:p>
            <a:pPr algn="l"/>
            <a:endParaRPr lang="en-US" sz="2000" dirty="0">
              <a:solidFill>
                <a:schemeClr val="tx2">
                  <a:lumMod val="75000"/>
                </a:schemeClr>
              </a:solidFill>
            </a:endParaRPr>
          </a:p>
          <a:p>
            <a:pPr marL="457200" indent="-457200" algn="l">
              <a:buFont typeface="Wingdings" pitchFamily="2" charset="2"/>
              <a:buChar char="Ø"/>
            </a:pPr>
            <a:endParaRPr lang="en-US" sz="2000" dirty="0" smtClean="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003987385"/>
              </p:ext>
            </p:extLst>
          </p:nvPr>
        </p:nvGraphicFramePr>
        <p:xfrm>
          <a:off x="971600" y="2924944"/>
          <a:ext cx="7488832" cy="3513360"/>
        </p:xfrm>
        <a:graphic>
          <a:graphicData uri="http://schemas.openxmlformats.org/drawingml/2006/table">
            <a:tbl>
              <a:tblPr firstRow="1" firstCol="1" bandRow="1">
                <a:tableStyleId>{5C22544A-7EE6-4342-B048-85BDC9FD1C3A}</a:tableStyleId>
              </a:tblPr>
              <a:tblGrid>
                <a:gridCol w="1368152"/>
                <a:gridCol w="6120680"/>
              </a:tblGrid>
              <a:tr h="194430">
                <a:tc>
                  <a:txBody>
                    <a:bodyPr/>
                    <a:lstStyle/>
                    <a:p>
                      <a:pPr>
                        <a:lnSpc>
                          <a:spcPct val="115000"/>
                        </a:lnSpc>
                        <a:spcAft>
                          <a:spcPts val="0"/>
                        </a:spcAft>
                      </a:pPr>
                      <a:r>
                        <a:rPr lang="en-GB" sz="1200" b="1" dirty="0">
                          <a:effectLst/>
                        </a:rPr>
                        <a:t>Example organisation</a:t>
                      </a:r>
                      <a:endParaRPr lang="en-GB" sz="1200" b="1" dirty="0">
                        <a:effectLst/>
                        <a:latin typeface="Calibri"/>
                        <a:ea typeface="Calibri"/>
                        <a:cs typeface="Times New Roman"/>
                      </a:endParaRPr>
                    </a:p>
                  </a:txBody>
                  <a:tcPr marL="68580" marR="68580" marT="0" marB="0"/>
                </a:tc>
                <a:tc>
                  <a:txBody>
                    <a:bodyPr/>
                    <a:lstStyle/>
                    <a:p>
                      <a:pPr>
                        <a:lnSpc>
                          <a:spcPct val="115000"/>
                        </a:lnSpc>
                        <a:spcAft>
                          <a:spcPts val="0"/>
                        </a:spcAft>
                      </a:pPr>
                      <a:r>
                        <a:rPr lang="en-GB" sz="1200" b="1" dirty="0">
                          <a:effectLst/>
                        </a:rPr>
                        <a:t>Suitable measure</a:t>
                      </a:r>
                      <a:endParaRPr lang="en-GB" sz="1200" b="1" dirty="0">
                        <a:effectLst/>
                        <a:latin typeface="Calibri"/>
                        <a:ea typeface="Calibri"/>
                        <a:cs typeface="Times New Roman"/>
                      </a:endParaRPr>
                    </a:p>
                  </a:txBody>
                  <a:tcPr marL="68580" marR="68580" marT="0" marB="0"/>
                </a:tc>
              </a:tr>
              <a:tr h="1433667">
                <a:tc>
                  <a:txBody>
                    <a:bodyPr/>
                    <a:lstStyle/>
                    <a:p>
                      <a:pPr>
                        <a:lnSpc>
                          <a:spcPct val="115000"/>
                        </a:lnSpc>
                        <a:spcAft>
                          <a:spcPts val="0"/>
                        </a:spcAft>
                      </a:pPr>
                      <a:r>
                        <a:rPr lang="en-GB" sz="1200" b="1" dirty="0">
                          <a:effectLst/>
                        </a:rPr>
                        <a:t>A cancer based charity</a:t>
                      </a:r>
                      <a:endParaRPr lang="en-GB" sz="1200" b="1" dirty="0">
                        <a:effectLst/>
                        <a:latin typeface="Calibri"/>
                        <a:ea typeface="Calibri"/>
                        <a:cs typeface="Times New Roman"/>
                      </a:endParaRPr>
                    </a:p>
                  </a:txBody>
                  <a:tcPr marL="68580" marR="68580" marT="0" marB="0"/>
                </a:tc>
                <a:tc>
                  <a:txBody>
                    <a:bodyPr/>
                    <a:lstStyle/>
                    <a:p>
                      <a:pPr>
                        <a:lnSpc>
                          <a:spcPct val="115000"/>
                        </a:lnSpc>
                        <a:spcAft>
                          <a:spcPts val="0"/>
                        </a:spcAft>
                      </a:pPr>
                      <a:r>
                        <a:rPr lang="en-GB" sz="1200" b="1" dirty="0">
                          <a:solidFill>
                            <a:schemeClr val="tx2">
                              <a:lumMod val="75000"/>
                            </a:schemeClr>
                          </a:solidFill>
                          <a:effectLst/>
                        </a:rPr>
                        <a:t>Success will be measured in research developments that impact on survival rates, so a reduction in deaths for particular cancers would be a performance indicator.  Some research could take many years, so this is looking at the medium to long term, not short-term ‘returns’.</a:t>
                      </a:r>
                    </a:p>
                    <a:p>
                      <a:pPr>
                        <a:lnSpc>
                          <a:spcPct val="115000"/>
                        </a:lnSpc>
                        <a:spcAft>
                          <a:spcPts val="0"/>
                        </a:spcAft>
                      </a:pPr>
                      <a:r>
                        <a:rPr lang="en-GB" sz="1200" b="1" dirty="0">
                          <a:solidFill>
                            <a:schemeClr val="tx2">
                              <a:lumMod val="75000"/>
                            </a:schemeClr>
                          </a:solidFill>
                          <a:effectLst/>
                        </a:rPr>
                        <a:t> </a:t>
                      </a:r>
                    </a:p>
                    <a:p>
                      <a:pPr>
                        <a:lnSpc>
                          <a:spcPct val="115000"/>
                        </a:lnSpc>
                        <a:spcAft>
                          <a:spcPts val="0"/>
                        </a:spcAft>
                      </a:pPr>
                      <a:r>
                        <a:rPr lang="en-GB" sz="1200" b="1" dirty="0">
                          <a:solidFill>
                            <a:schemeClr val="tx2">
                              <a:lumMod val="75000"/>
                            </a:schemeClr>
                          </a:solidFill>
                          <a:effectLst/>
                        </a:rPr>
                        <a:t>Awareness campaigns can be measured by the number of people asking for information, or having initial cancer screenings.</a:t>
                      </a:r>
                      <a:endParaRPr lang="en-GB" sz="1200" b="1" dirty="0">
                        <a:solidFill>
                          <a:schemeClr val="tx2">
                            <a:lumMod val="75000"/>
                          </a:schemeClr>
                        </a:solidFill>
                        <a:effectLst/>
                        <a:latin typeface="Calibri"/>
                        <a:ea typeface="Calibri"/>
                        <a:cs typeface="Times New Roman"/>
                      </a:endParaRPr>
                    </a:p>
                  </a:txBody>
                  <a:tcPr marL="68580" marR="68580" marT="0" marB="0"/>
                </a:tc>
              </a:tr>
              <a:tr h="607509">
                <a:tc>
                  <a:txBody>
                    <a:bodyPr/>
                    <a:lstStyle/>
                    <a:p>
                      <a:pPr>
                        <a:lnSpc>
                          <a:spcPct val="115000"/>
                        </a:lnSpc>
                        <a:spcAft>
                          <a:spcPts val="0"/>
                        </a:spcAft>
                      </a:pPr>
                      <a:r>
                        <a:rPr lang="en-GB" sz="1200" b="1">
                          <a:effectLst/>
                        </a:rPr>
                        <a:t>A human aid charity</a:t>
                      </a:r>
                      <a:endParaRPr lang="en-GB" sz="1200" b="1">
                        <a:effectLst/>
                        <a:latin typeface="Calibri"/>
                        <a:ea typeface="Calibri"/>
                        <a:cs typeface="Times New Roman"/>
                      </a:endParaRPr>
                    </a:p>
                  </a:txBody>
                  <a:tcPr marL="68580" marR="68580" marT="0" marB="0"/>
                </a:tc>
                <a:tc>
                  <a:txBody>
                    <a:bodyPr/>
                    <a:lstStyle/>
                    <a:p>
                      <a:pPr>
                        <a:lnSpc>
                          <a:spcPct val="115000"/>
                        </a:lnSpc>
                        <a:spcAft>
                          <a:spcPts val="0"/>
                        </a:spcAft>
                      </a:pPr>
                      <a:r>
                        <a:rPr lang="en-GB" sz="1200" b="1" dirty="0">
                          <a:solidFill>
                            <a:schemeClr val="tx2">
                              <a:lumMod val="75000"/>
                            </a:schemeClr>
                          </a:solidFill>
                          <a:effectLst/>
                        </a:rPr>
                        <a:t>These will be measuring how many people have been aided.  For example numbers supplied with fresh drinking water, anti-malaria treatments given, reduction in infant deaths.</a:t>
                      </a:r>
                      <a:endParaRPr lang="en-GB" sz="1200" b="1" dirty="0">
                        <a:solidFill>
                          <a:schemeClr val="tx2">
                            <a:lumMod val="75000"/>
                          </a:schemeClr>
                        </a:solidFill>
                        <a:effectLst/>
                        <a:latin typeface="Calibri"/>
                        <a:ea typeface="Calibri"/>
                        <a:cs typeface="Times New Roman"/>
                      </a:endParaRPr>
                    </a:p>
                  </a:txBody>
                  <a:tcPr marL="68580" marR="68580" marT="0" marB="0"/>
                </a:tc>
              </a:tr>
              <a:tr h="607509">
                <a:tc>
                  <a:txBody>
                    <a:bodyPr/>
                    <a:lstStyle/>
                    <a:p>
                      <a:pPr>
                        <a:lnSpc>
                          <a:spcPct val="115000"/>
                        </a:lnSpc>
                        <a:spcAft>
                          <a:spcPts val="0"/>
                        </a:spcAft>
                      </a:pPr>
                      <a:r>
                        <a:rPr lang="en-GB" sz="1200" b="1">
                          <a:effectLst/>
                        </a:rPr>
                        <a:t>Local authority / government</a:t>
                      </a:r>
                      <a:endParaRPr lang="en-GB" sz="1200" b="1">
                        <a:effectLst/>
                        <a:latin typeface="Calibri"/>
                        <a:ea typeface="Calibri"/>
                        <a:cs typeface="Times New Roman"/>
                      </a:endParaRPr>
                    </a:p>
                  </a:txBody>
                  <a:tcPr marL="68580" marR="68580" marT="0" marB="0"/>
                </a:tc>
                <a:tc>
                  <a:txBody>
                    <a:bodyPr/>
                    <a:lstStyle/>
                    <a:p>
                      <a:pPr>
                        <a:lnSpc>
                          <a:spcPct val="115000"/>
                        </a:lnSpc>
                        <a:spcAft>
                          <a:spcPts val="0"/>
                        </a:spcAft>
                      </a:pPr>
                      <a:r>
                        <a:rPr lang="en-GB" sz="1200" b="1" dirty="0">
                          <a:solidFill>
                            <a:schemeClr val="tx2">
                              <a:lumMod val="75000"/>
                            </a:schemeClr>
                          </a:solidFill>
                          <a:effectLst/>
                        </a:rPr>
                        <a:t>The key here is quality of the service provided, so measures related to service delivery is key.  Rating of local schools, roads, waste services, libraries, </a:t>
                      </a:r>
                      <a:r>
                        <a:rPr lang="en-GB" sz="1200" b="1" dirty="0" err="1">
                          <a:solidFill>
                            <a:schemeClr val="tx2">
                              <a:lumMod val="75000"/>
                            </a:schemeClr>
                          </a:solidFill>
                          <a:effectLst/>
                        </a:rPr>
                        <a:t>etc</a:t>
                      </a:r>
                      <a:r>
                        <a:rPr lang="en-GB" sz="1200" b="1" dirty="0">
                          <a:solidFill>
                            <a:schemeClr val="tx2">
                              <a:lumMod val="75000"/>
                            </a:schemeClr>
                          </a:solidFill>
                          <a:effectLst/>
                        </a:rPr>
                        <a:t> all providing key information, as does usage statistics. </a:t>
                      </a:r>
                      <a:endParaRPr lang="en-GB" sz="1200" b="1" dirty="0">
                        <a:solidFill>
                          <a:schemeClr val="tx2">
                            <a:lumMod val="75000"/>
                          </a:schemeClr>
                        </a:solidFill>
                        <a:effectLst/>
                        <a:latin typeface="Calibri"/>
                        <a:ea typeface="Calibri"/>
                        <a:cs typeface="Times New Roman"/>
                      </a:endParaRPr>
                    </a:p>
                  </a:txBody>
                  <a:tcPr marL="68580" marR="68580" marT="0" marB="0"/>
                </a:tc>
              </a:tr>
              <a:tr h="400970">
                <a:tc>
                  <a:txBody>
                    <a:bodyPr/>
                    <a:lstStyle/>
                    <a:p>
                      <a:pPr>
                        <a:lnSpc>
                          <a:spcPct val="115000"/>
                        </a:lnSpc>
                        <a:spcAft>
                          <a:spcPts val="0"/>
                        </a:spcAft>
                      </a:pPr>
                      <a:r>
                        <a:rPr lang="en-GB" sz="1200" b="1">
                          <a:effectLst/>
                        </a:rPr>
                        <a:t>A telephone advice line</a:t>
                      </a:r>
                      <a:endParaRPr lang="en-GB" sz="1200" b="1">
                        <a:effectLst/>
                        <a:latin typeface="Calibri"/>
                        <a:ea typeface="Calibri"/>
                        <a:cs typeface="Times New Roman"/>
                      </a:endParaRPr>
                    </a:p>
                  </a:txBody>
                  <a:tcPr marL="68580" marR="68580" marT="0" marB="0"/>
                </a:tc>
                <a:tc>
                  <a:txBody>
                    <a:bodyPr/>
                    <a:lstStyle/>
                    <a:p>
                      <a:pPr>
                        <a:lnSpc>
                          <a:spcPct val="115000"/>
                        </a:lnSpc>
                        <a:spcAft>
                          <a:spcPts val="0"/>
                        </a:spcAft>
                      </a:pPr>
                      <a:r>
                        <a:rPr lang="en-GB" sz="1200" b="1" dirty="0">
                          <a:solidFill>
                            <a:schemeClr val="tx2">
                              <a:lumMod val="75000"/>
                            </a:schemeClr>
                          </a:solidFill>
                          <a:effectLst/>
                        </a:rPr>
                        <a:t>Such a service can be measured relating to the number of calls taken / people assisted in a given period.</a:t>
                      </a:r>
                      <a:endParaRPr lang="en-GB" sz="1200" b="1" dirty="0">
                        <a:solidFill>
                          <a:schemeClr val="tx2">
                            <a:lumMod val="75000"/>
                          </a:schemeClr>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419780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The </a:t>
            </a:r>
            <a:r>
              <a:rPr lang="en-GB" b="1" dirty="0">
                <a:solidFill>
                  <a:schemeClr val="bg1"/>
                </a:solidFill>
              </a:rPr>
              <a:t>implications for management accounting </a:t>
            </a:r>
            <a:r>
              <a:rPr lang="en-GB" b="1" dirty="0" smtClean="0">
                <a:solidFill>
                  <a:schemeClr val="bg1"/>
                </a:solidFill>
              </a:rPr>
              <a:t>approaches (5)</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20000"/>
          </a:bodyPr>
          <a:lstStyle/>
          <a:p>
            <a:pPr marL="457200" indent="-457200" algn="l">
              <a:buFont typeface="Wingdings" pitchFamily="2" charset="2"/>
              <a:buChar char="Ø"/>
            </a:pPr>
            <a:r>
              <a:rPr lang="en-US" sz="2000" dirty="0">
                <a:solidFill>
                  <a:schemeClr val="tx2">
                    <a:lumMod val="75000"/>
                  </a:schemeClr>
                </a:solidFill>
              </a:rPr>
              <a:t>Strategic management </a:t>
            </a:r>
            <a:r>
              <a:rPr lang="en-US" sz="2000" dirty="0" smtClean="0">
                <a:solidFill>
                  <a:schemeClr val="tx2">
                    <a:lumMod val="75000"/>
                  </a:schemeClr>
                </a:solidFill>
              </a:rPr>
              <a:t>Accounting – </a:t>
            </a:r>
            <a:r>
              <a:rPr lang="en-US" sz="2000" b="0" dirty="0" smtClean="0">
                <a:solidFill>
                  <a:schemeClr val="tx2">
                    <a:lumMod val="75000"/>
                  </a:schemeClr>
                </a:solidFill>
              </a:rPr>
              <a:t>Given the strategic nature of SMA and its inclusion of non-financial considerations it is well suited for use in NFP situations, with examples of use relating to the balanced scorecard and CSFs in particular.</a:t>
            </a:r>
          </a:p>
          <a:p>
            <a:pPr marL="457200" indent="-457200" algn="l">
              <a:buFont typeface="Wingdings" pitchFamily="2" charset="2"/>
              <a:buChar char="Ø"/>
            </a:pPr>
            <a:endParaRPr lang="en-US" sz="2000" dirty="0">
              <a:solidFill>
                <a:schemeClr val="tx2">
                  <a:lumMod val="75000"/>
                </a:schemeClr>
              </a:solidFill>
            </a:endParaRPr>
          </a:p>
          <a:p>
            <a:pPr marL="457200" indent="-457200" algn="l">
              <a:buFont typeface="Wingdings" pitchFamily="2" charset="2"/>
              <a:buChar char="Ø"/>
            </a:pPr>
            <a:r>
              <a:rPr lang="en-US" sz="2000" dirty="0">
                <a:solidFill>
                  <a:schemeClr val="tx2">
                    <a:lumMod val="75000"/>
                  </a:schemeClr>
                </a:solidFill>
              </a:rPr>
              <a:t>Environmental management </a:t>
            </a:r>
            <a:r>
              <a:rPr lang="en-US" sz="2000" dirty="0" smtClean="0">
                <a:solidFill>
                  <a:schemeClr val="tx2">
                    <a:lumMod val="75000"/>
                  </a:schemeClr>
                </a:solidFill>
              </a:rPr>
              <a:t>accounting – </a:t>
            </a:r>
            <a:endParaRPr lang="en-US" sz="2000" b="0" dirty="0" smtClean="0">
              <a:solidFill>
                <a:schemeClr val="tx2">
                  <a:lumMod val="75000"/>
                </a:schemeClr>
              </a:solidFill>
            </a:endParaRPr>
          </a:p>
          <a:p>
            <a:pPr algn="l"/>
            <a:r>
              <a:rPr lang="en-GB" sz="2000" b="0" dirty="0">
                <a:solidFill>
                  <a:schemeClr val="tx2">
                    <a:lumMod val="75000"/>
                  </a:schemeClr>
                </a:solidFill>
              </a:rPr>
              <a:t>There are two </a:t>
            </a:r>
            <a:r>
              <a:rPr lang="en-GB" sz="2000" b="0" dirty="0" smtClean="0">
                <a:solidFill>
                  <a:schemeClr val="tx2">
                    <a:lumMod val="75000"/>
                  </a:schemeClr>
                </a:solidFill>
              </a:rPr>
              <a:t>imperatives: </a:t>
            </a:r>
            <a:endParaRPr lang="en-GB" sz="2000" b="0" dirty="0">
              <a:solidFill>
                <a:schemeClr val="tx2">
                  <a:lumMod val="75000"/>
                </a:schemeClr>
              </a:solidFill>
            </a:endParaRPr>
          </a:p>
          <a:p>
            <a:pPr marL="457200" indent="-457200" algn="l">
              <a:buFont typeface="+mj-lt"/>
              <a:buAutoNum type="arabicPeriod"/>
            </a:pPr>
            <a:r>
              <a:rPr lang="en-GB" sz="2000" b="0" dirty="0" smtClean="0">
                <a:solidFill>
                  <a:schemeClr val="tx2">
                    <a:lumMod val="75000"/>
                  </a:schemeClr>
                </a:solidFill>
              </a:rPr>
              <a:t>Where </a:t>
            </a:r>
            <a:r>
              <a:rPr lang="en-GB" sz="2000" b="0" dirty="0">
                <a:solidFill>
                  <a:schemeClr val="tx2">
                    <a:lumMod val="75000"/>
                  </a:schemeClr>
                </a:solidFill>
              </a:rPr>
              <a:t>there is grant, public or charitable funding involved the ‘wasting’ of resources will be under scrutiny, whether it is recycling, minimising fuel usage, or running a ‘paperless’ office to aid the </a:t>
            </a:r>
            <a:r>
              <a:rPr lang="en-GB" sz="2000" b="0" dirty="0" smtClean="0">
                <a:solidFill>
                  <a:schemeClr val="tx2">
                    <a:lumMod val="75000"/>
                  </a:schemeClr>
                </a:solidFill>
              </a:rPr>
              <a:t>environment</a:t>
            </a:r>
            <a:r>
              <a:rPr lang="en-GB" sz="2000" b="0" dirty="0">
                <a:solidFill>
                  <a:schemeClr val="tx2">
                    <a:lumMod val="75000"/>
                  </a:schemeClr>
                </a:solidFill>
              </a:rPr>
              <a:t>.</a:t>
            </a:r>
          </a:p>
          <a:p>
            <a:pPr marL="457200" indent="-457200" algn="l">
              <a:buFont typeface="+mj-lt"/>
              <a:buAutoNum type="arabicPeriod"/>
            </a:pPr>
            <a:r>
              <a:rPr lang="en-GB" sz="2000" b="0" dirty="0" smtClean="0">
                <a:solidFill>
                  <a:schemeClr val="tx2">
                    <a:lumMod val="75000"/>
                  </a:schemeClr>
                </a:solidFill>
              </a:rPr>
              <a:t>The </a:t>
            </a:r>
            <a:r>
              <a:rPr lang="en-GB" sz="2000" b="0" dirty="0">
                <a:solidFill>
                  <a:schemeClr val="tx2">
                    <a:lumMod val="75000"/>
                  </a:schemeClr>
                </a:solidFill>
              </a:rPr>
              <a:t>charity or government organisation may have a specific remit related to people and/or the planet.  When this is the case they morally have a duty to run their own organisation </a:t>
            </a:r>
            <a:r>
              <a:rPr lang="en-GB" sz="2000" b="0" dirty="0" smtClean="0">
                <a:solidFill>
                  <a:schemeClr val="tx2">
                    <a:lumMod val="75000"/>
                  </a:schemeClr>
                </a:solidFill>
              </a:rPr>
              <a:t>by means of </a:t>
            </a:r>
            <a:r>
              <a:rPr lang="en-GB" sz="2000" b="0" dirty="0">
                <a:solidFill>
                  <a:schemeClr val="tx2">
                    <a:lumMod val="75000"/>
                  </a:schemeClr>
                </a:solidFill>
              </a:rPr>
              <a:t>‘best practice’.</a:t>
            </a:r>
          </a:p>
          <a:p>
            <a:pPr algn="l"/>
            <a:endParaRPr lang="en-US" sz="2000" dirty="0">
              <a:solidFill>
                <a:schemeClr val="tx2">
                  <a:lumMod val="75000"/>
                </a:schemeClr>
              </a:solidFill>
            </a:endParaRPr>
          </a:p>
          <a:p>
            <a:pPr marL="457200" indent="-457200" algn="l">
              <a:buFont typeface="Wingdings" pitchFamily="2" charset="2"/>
              <a:buChar char="Ø"/>
            </a:pPr>
            <a:endParaRPr lang="en-US" sz="2000" dirty="0" smtClean="0">
              <a:solidFill>
                <a:schemeClr val="tx2">
                  <a:lumMod val="75000"/>
                </a:schemeClr>
              </a:solidFill>
            </a:endParaRPr>
          </a:p>
        </p:txBody>
      </p:sp>
    </p:spTree>
    <p:extLst>
      <p:ext uri="{BB962C8B-B14F-4D97-AF65-F5344CB8AC3E}">
        <p14:creationId xmlns:p14="http://schemas.microsoft.com/office/powerpoint/2010/main" val="3720658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Summary</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55000" lnSpcReduction="20000"/>
          </a:bodyPr>
          <a:lstStyle/>
          <a:p>
            <a:pPr marL="457200" lvl="0" indent="-457200" algn="l">
              <a:buFont typeface="Wingdings" pitchFamily="2" charset="2"/>
              <a:buChar char="Ø"/>
            </a:pPr>
            <a:r>
              <a:rPr lang="en-GB" b="0" dirty="0">
                <a:solidFill>
                  <a:schemeClr val="tx2">
                    <a:lumMod val="75000"/>
                  </a:schemeClr>
                </a:solidFill>
              </a:rPr>
              <a:t>Not-for-profit organisations are a major sector of the economy that needs to use management accounting tools to maximise returns and control costs.</a:t>
            </a:r>
          </a:p>
          <a:p>
            <a:pPr marL="457200" lvl="0" indent="-457200" algn="l">
              <a:buFont typeface="Wingdings" pitchFamily="2" charset="2"/>
              <a:buChar char="Ø"/>
            </a:pPr>
            <a:r>
              <a:rPr lang="en-GB" b="0" dirty="0">
                <a:solidFill>
                  <a:schemeClr val="tx2">
                    <a:lumMod val="75000"/>
                  </a:schemeClr>
                </a:solidFill>
              </a:rPr>
              <a:t>Public accountability can led to ‘conservative’, low risk taking decision making, that often takes a long time through a committee process.</a:t>
            </a:r>
          </a:p>
          <a:p>
            <a:pPr marL="457200" lvl="0" indent="-457200" algn="l">
              <a:buFont typeface="Wingdings" pitchFamily="2" charset="2"/>
              <a:buChar char="Ø"/>
            </a:pPr>
            <a:r>
              <a:rPr lang="en-GB" b="0" dirty="0">
                <a:solidFill>
                  <a:schemeClr val="tx2">
                    <a:lumMod val="75000"/>
                  </a:schemeClr>
                </a:solidFill>
              </a:rPr>
              <a:t>ICNPO identifies the range of not-for-profit sectors that exist, many are in, or work with hospitality, tourism and events organisations.</a:t>
            </a:r>
          </a:p>
          <a:p>
            <a:pPr marL="457200" lvl="0" indent="-457200" algn="l">
              <a:buFont typeface="Wingdings" pitchFamily="2" charset="2"/>
              <a:buChar char="Ø"/>
            </a:pPr>
            <a:r>
              <a:rPr lang="en-GB" b="0" dirty="0">
                <a:solidFill>
                  <a:schemeClr val="tx2">
                    <a:lumMod val="75000"/>
                  </a:schemeClr>
                </a:solidFill>
              </a:rPr>
              <a:t>Management accounting in NFP organisations needs to reflect the fact profits are not their ultimate goal; money is a means to an end, not the final output in many cases.</a:t>
            </a:r>
          </a:p>
          <a:p>
            <a:pPr marL="457200" lvl="0" indent="-457200" algn="l">
              <a:buFont typeface="Wingdings" pitchFamily="2" charset="2"/>
              <a:buChar char="Ø"/>
            </a:pPr>
            <a:r>
              <a:rPr lang="en-GB" b="0" dirty="0">
                <a:solidFill>
                  <a:schemeClr val="tx2">
                    <a:lumMod val="75000"/>
                  </a:schemeClr>
                </a:solidFill>
              </a:rPr>
              <a:t>Strategic management accounting techniques can be important as they integrate non-financial information and goals.</a:t>
            </a:r>
          </a:p>
          <a:p>
            <a:pPr marL="457200" lvl="0" indent="-457200" algn="l">
              <a:buFont typeface="Wingdings" pitchFamily="2" charset="2"/>
              <a:buChar char="Ø"/>
            </a:pPr>
            <a:endParaRPr lang="en-US" dirty="0">
              <a:solidFill>
                <a:schemeClr val="tx2">
                  <a:lumMod val="75000"/>
                </a:schemeClr>
              </a:solidFill>
            </a:endParaRPr>
          </a:p>
        </p:txBody>
      </p:sp>
    </p:spTree>
    <p:extLst>
      <p:ext uri="{BB962C8B-B14F-4D97-AF65-F5344CB8AC3E}">
        <p14:creationId xmlns:p14="http://schemas.microsoft.com/office/powerpoint/2010/main" val="850723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Objectives</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20000"/>
          </a:bodyPr>
          <a:lstStyle/>
          <a:p>
            <a:pPr algn="l"/>
            <a:r>
              <a:rPr lang="en-GB" b="0" dirty="0">
                <a:solidFill>
                  <a:schemeClr val="tx2">
                    <a:lumMod val="75000"/>
                  </a:schemeClr>
                </a:solidFill>
              </a:rPr>
              <a:t>After studying this </a:t>
            </a:r>
            <a:r>
              <a:rPr lang="en-GB" b="0" dirty="0" smtClean="0">
                <a:solidFill>
                  <a:schemeClr val="tx2">
                    <a:lumMod val="75000"/>
                  </a:schemeClr>
                </a:solidFill>
              </a:rPr>
              <a:t>topic </a:t>
            </a:r>
            <a:r>
              <a:rPr lang="en-GB" b="0" dirty="0">
                <a:solidFill>
                  <a:schemeClr val="tx2">
                    <a:lumMod val="75000"/>
                  </a:schemeClr>
                </a:solidFill>
              </a:rPr>
              <a:t>you should be able to:</a:t>
            </a:r>
          </a:p>
          <a:p>
            <a:pPr marL="457200" lvl="0" indent="-457200" algn="l">
              <a:buFont typeface="Wingdings" pitchFamily="2" charset="2"/>
              <a:buChar char="Ø"/>
            </a:pPr>
            <a:r>
              <a:rPr lang="en-GB" b="0" dirty="0" smtClean="0">
                <a:solidFill>
                  <a:schemeClr val="tx2">
                    <a:lumMod val="75000"/>
                  </a:schemeClr>
                </a:solidFill>
              </a:rPr>
              <a:t>Defining </a:t>
            </a:r>
            <a:r>
              <a:rPr lang="en-GB" b="0" dirty="0">
                <a:solidFill>
                  <a:schemeClr val="tx2">
                    <a:lumMod val="75000"/>
                  </a:schemeClr>
                </a:solidFill>
              </a:rPr>
              <a:t>not-for-profit organisations;</a:t>
            </a:r>
          </a:p>
          <a:p>
            <a:pPr marL="457200" lvl="0" indent="-457200" algn="l">
              <a:buFont typeface="Wingdings" pitchFamily="2" charset="2"/>
              <a:buChar char="Ø"/>
            </a:pPr>
            <a:r>
              <a:rPr lang="en-GB" b="0" dirty="0" smtClean="0">
                <a:solidFill>
                  <a:schemeClr val="tx2">
                    <a:lumMod val="75000"/>
                  </a:schemeClr>
                </a:solidFill>
              </a:rPr>
              <a:t>The </a:t>
            </a:r>
            <a:r>
              <a:rPr lang="en-GB" b="0" dirty="0">
                <a:solidFill>
                  <a:schemeClr val="tx2">
                    <a:lumMod val="75000"/>
                  </a:schemeClr>
                </a:solidFill>
              </a:rPr>
              <a:t>importance of this sector within hospitality, tourism and events;</a:t>
            </a:r>
          </a:p>
          <a:p>
            <a:pPr marL="457200" lvl="0" indent="-457200" algn="l">
              <a:buFont typeface="Wingdings" pitchFamily="2" charset="2"/>
              <a:buChar char="Ø"/>
            </a:pPr>
            <a:r>
              <a:rPr lang="en-GB" b="0" dirty="0" smtClean="0">
                <a:solidFill>
                  <a:schemeClr val="tx2">
                    <a:lumMod val="75000"/>
                  </a:schemeClr>
                </a:solidFill>
              </a:rPr>
              <a:t>Management </a:t>
            </a:r>
            <a:r>
              <a:rPr lang="en-GB" b="0" dirty="0">
                <a:solidFill>
                  <a:schemeClr val="tx2">
                    <a:lumMod val="75000"/>
                  </a:schemeClr>
                </a:solidFill>
              </a:rPr>
              <a:t>accounting techniques of particular use within these organisations; and</a:t>
            </a:r>
          </a:p>
          <a:p>
            <a:pPr marL="457200" lvl="0" indent="-457200" algn="l">
              <a:buFont typeface="Wingdings" pitchFamily="2" charset="2"/>
              <a:buChar char="Ø"/>
            </a:pPr>
            <a:r>
              <a:rPr lang="en-GB" b="0" dirty="0" smtClean="0">
                <a:solidFill>
                  <a:schemeClr val="tx2">
                    <a:lumMod val="75000"/>
                  </a:schemeClr>
                </a:solidFill>
              </a:rPr>
              <a:t>How </a:t>
            </a:r>
            <a:r>
              <a:rPr lang="en-GB" b="0" dirty="0">
                <a:solidFill>
                  <a:schemeClr val="tx2">
                    <a:lumMod val="75000"/>
                  </a:schemeClr>
                </a:solidFill>
              </a:rPr>
              <a:t>the not-for-profit nature influences accounting orientation and importance.</a:t>
            </a:r>
          </a:p>
          <a:p>
            <a:pPr marL="457200" lvl="0" indent="-457200" algn="l">
              <a:buFont typeface="Wingdings" pitchFamily="2" charset="2"/>
              <a:buChar char="Ø"/>
            </a:pPr>
            <a:endParaRPr lang="en-GB" b="0" dirty="0" smtClean="0">
              <a:solidFill>
                <a:schemeClr val="tx2">
                  <a:lumMod val="75000"/>
                </a:schemeClr>
              </a:solidFill>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1776786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Defining </a:t>
            </a:r>
            <a:r>
              <a:rPr lang="en-US" b="1" dirty="0">
                <a:solidFill>
                  <a:schemeClr val="bg1"/>
                </a:solidFill>
              </a:rPr>
              <a:t>not-for-profit </a:t>
            </a:r>
            <a:r>
              <a:rPr lang="en-US" b="1" dirty="0" err="1">
                <a:solidFill>
                  <a:schemeClr val="bg1"/>
                </a:solidFill>
              </a:rPr>
              <a:t>organisation</a:t>
            </a:r>
            <a:endParaRPr lang="en-US" b="1" dirty="0">
              <a:solidFill>
                <a:schemeClr val="bg1"/>
              </a:solidFill>
            </a:endParaRPr>
          </a:p>
        </p:txBody>
      </p:sp>
      <p:sp>
        <p:nvSpPr>
          <p:cNvPr id="3" name="Subtitle 2"/>
          <p:cNvSpPr>
            <a:spLocks noGrp="1"/>
          </p:cNvSpPr>
          <p:nvPr>
            <p:ph type="subTitle" idx="1"/>
          </p:nvPr>
        </p:nvSpPr>
        <p:spPr>
          <a:xfrm>
            <a:off x="683568" y="2060848"/>
            <a:ext cx="8064896" cy="4104456"/>
          </a:xfrm>
        </p:spPr>
        <p:txBody>
          <a:bodyPr>
            <a:normAutofit fontScale="40000" lnSpcReduction="20000"/>
          </a:bodyPr>
          <a:lstStyle/>
          <a:p>
            <a:pPr algn="l"/>
            <a:r>
              <a:rPr lang="en-GB" sz="4500" b="0" dirty="0">
                <a:solidFill>
                  <a:schemeClr val="tx2">
                    <a:lumMod val="75000"/>
                  </a:schemeClr>
                </a:solidFill>
              </a:rPr>
              <a:t>A not-for-profit organisation is one whose key focus is not on generating </a:t>
            </a:r>
            <a:r>
              <a:rPr lang="en-GB" sz="4500" b="0" dirty="0" smtClean="0">
                <a:solidFill>
                  <a:schemeClr val="tx2">
                    <a:lumMod val="75000"/>
                  </a:schemeClr>
                </a:solidFill>
              </a:rPr>
              <a:t>profits.</a:t>
            </a:r>
          </a:p>
          <a:p>
            <a:pPr algn="l"/>
            <a:endParaRPr lang="en-GB" sz="4500" b="0" dirty="0">
              <a:solidFill>
                <a:schemeClr val="tx2">
                  <a:lumMod val="75000"/>
                </a:schemeClr>
              </a:solidFill>
            </a:endParaRPr>
          </a:p>
          <a:p>
            <a:pPr algn="l"/>
            <a:r>
              <a:rPr lang="en-GB" sz="4500" b="0" dirty="0" smtClean="0">
                <a:solidFill>
                  <a:schemeClr val="tx2">
                    <a:lumMod val="75000"/>
                  </a:schemeClr>
                </a:solidFill>
              </a:rPr>
              <a:t>Types of Organisation include: </a:t>
            </a:r>
          </a:p>
          <a:p>
            <a:pPr algn="l"/>
            <a:r>
              <a:rPr lang="en-GB" sz="4500" b="0" dirty="0" smtClean="0">
                <a:solidFill>
                  <a:schemeClr val="tx2">
                    <a:lumMod val="75000"/>
                  </a:schemeClr>
                </a:solidFill>
              </a:rPr>
              <a:t>charitable </a:t>
            </a:r>
            <a:r>
              <a:rPr lang="en-GB" sz="4500" b="0" dirty="0">
                <a:solidFill>
                  <a:schemeClr val="tx2">
                    <a:lumMod val="75000"/>
                  </a:schemeClr>
                </a:solidFill>
              </a:rPr>
              <a:t>organisations and governmental bodies of all shapes and sizes.  </a:t>
            </a:r>
            <a:endParaRPr lang="en-GB" sz="4500" b="0" dirty="0" smtClean="0">
              <a:solidFill>
                <a:schemeClr val="tx2">
                  <a:lumMod val="75000"/>
                </a:schemeClr>
              </a:solidFill>
            </a:endParaRPr>
          </a:p>
          <a:p>
            <a:pPr algn="l"/>
            <a:endParaRPr lang="en-GB" sz="4500" b="0" dirty="0">
              <a:solidFill>
                <a:schemeClr val="tx2">
                  <a:lumMod val="75000"/>
                </a:schemeClr>
              </a:solidFill>
            </a:endParaRPr>
          </a:p>
          <a:p>
            <a:pPr algn="l"/>
            <a:r>
              <a:rPr lang="en-GB" sz="4500" b="0" dirty="0" smtClean="0">
                <a:solidFill>
                  <a:schemeClr val="tx2">
                    <a:lumMod val="75000"/>
                  </a:schemeClr>
                </a:solidFill>
              </a:rPr>
              <a:t>Just </a:t>
            </a:r>
            <a:r>
              <a:rPr lang="en-GB" sz="4500" b="0" dirty="0">
                <a:solidFill>
                  <a:schemeClr val="tx2">
                    <a:lumMod val="75000"/>
                  </a:schemeClr>
                </a:solidFill>
              </a:rPr>
              <a:t>like ‘for profit’ organisations these vary in sizes from a local village based charity to large international charities which are multimillion pound operations.  </a:t>
            </a:r>
            <a:endParaRPr lang="en-GB" sz="4500" b="0" dirty="0" smtClean="0">
              <a:solidFill>
                <a:schemeClr val="tx2">
                  <a:lumMod val="75000"/>
                </a:schemeClr>
              </a:solidFill>
            </a:endParaRPr>
          </a:p>
          <a:p>
            <a:pPr algn="l"/>
            <a:endParaRPr lang="en-GB" sz="4500" b="0" dirty="0">
              <a:solidFill>
                <a:schemeClr val="tx2">
                  <a:lumMod val="75000"/>
                </a:schemeClr>
              </a:solidFill>
            </a:endParaRPr>
          </a:p>
          <a:p>
            <a:pPr algn="l"/>
            <a:r>
              <a:rPr lang="en-GB" sz="4500" b="0" dirty="0" smtClean="0">
                <a:solidFill>
                  <a:schemeClr val="tx2">
                    <a:lumMod val="75000"/>
                  </a:schemeClr>
                </a:solidFill>
              </a:rPr>
              <a:t>Governmental </a:t>
            </a:r>
            <a:r>
              <a:rPr lang="en-GB" sz="4500" b="0" dirty="0">
                <a:solidFill>
                  <a:schemeClr val="tx2">
                    <a:lumMod val="75000"/>
                  </a:schemeClr>
                </a:solidFill>
              </a:rPr>
              <a:t>bodies again can range from local government, to national government to international bodies.  This can include police forces, national health services, and social care facilities.  The full range of the community, social and voluntary organisations are endless</a:t>
            </a:r>
            <a:r>
              <a:rPr lang="en-GB" b="0" dirty="0">
                <a:solidFill>
                  <a:schemeClr val="tx2">
                    <a:lumMod val="75000"/>
                  </a:schemeClr>
                </a:solidFill>
              </a:rPr>
              <a:t>.</a:t>
            </a:r>
            <a:endParaRPr lang="en-US" b="0" dirty="0">
              <a:solidFill>
                <a:schemeClr val="tx2">
                  <a:lumMod val="75000"/>
                </a:schemeClr>
              </a:solidFill>
            </a:endParaRPr>
          </a:p>
        </p:txBody>
      </p:sp>
    </p:spTree>
    <p:extLst>
      <p:ext uri="{BB962C8B-B14F-4D97-AF65-F5344CB8AC3E}">
        <p14:creationId xmlns:p14="http://schemas.microsoft.com/office/powerpoint/2010/main" val="4106258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International </a:t>
            </a:r>
            <a:r>
              <a:rPr lang="en-US" b="1" dirty="0">
                <a:solidFill>
                  <a:schemeClr val="bg1"/>
                </a:solidFill>
              </a:rPr>
              <a:t>Classification of Non-Profit Organisations (ICNPO) </a:t>
            </a:r>
            <a:r>
              <a:rPr lang="en-US" b="1" dirty="0" smtClean="0">
                <a:solidFill>
                  <a:schemeClr val="bg1"/>
                </a:solidFill>
              </a:rPr>
              <a:t>part 1</a:t>
            </a:r>
            <a:endParaRPr lang="en-US"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844032806"/>
              </p:ext>
            </p:extLst>
          </p:nvPr>
        </p:nvGraphicFramePr>
        <p:xfrm>
          <a:off x="683568" y="2060847"/>
          <a:ext cx="7992888" cy="3888432"/>
        </p:xfrm>
        <a:graphic>
          <a:graphicData uri="http://schemas.openxmlformats.org/drawingml/2006/table">
            <a:tbl>
              <a:tblPr firstRow="1" firstCol="1" bandRow="1">
                <a:tableStyleId>{5C22544A-7EE6-4342-B048-85BDC9FD1C3A}</a:tableStyleId>
              </a:tblPr>
              <a:tblGrid>
                <a:gridCol w="2006668"/>
                <a:gridCol w="5986220"/>
              </a:tblGrid>
              <a:tr h="266304">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Classification</a:t>
                      </a:r>
                    </a:p>
                  </a:txBody>
                  <a:tcPr marL="63635" marR="63635" marT="0" marB="0"/>
                </a:tc>
                <a:tc>
                  <a:txBody>
                    <a:bodyPr/>
                    <a:lstStyle/>
                    <a:p>
                      <a:pPr>
                        <a:lnSpc>
                          <a:spcPct val="115000"/>
                        </a:lnSpc>
                        <a:spcAft>
                          <a:spcPts val="0"/>
                        </a:spcAft>
                      </a:pPr>
                      <a:r>
                        <a:rPr lang="en-GB" sz="1400">
                          <a:effectLst/>
                          <a:latin typeface="Verdana" pitchFamily="34" charset="0"/>
                          <a:ea typeface="Verdana" pitchFamily="34" charset="0"/>
                          <a:cs typeface="Verdana" pitchFamily="34" charset="0"/>
                        </a:rPr>
                        <a:t>Includes</a:t>
                      </a:r>
                    </a:p>
                  </a:txBody>
                  <a:tcPr marL="63635" marR="63635" marT="0" marB="0"/>
                </a:tc>
              </a:tr>
              <a:tr h="532609">
                <a:tc>
                  <a:txBody>
                    <a:bodyPr/>
                    <a:lstStyle/>
                    <a:p>
                      <a:pPr>
                        <a:lnSpc>
                          <a:spcPct val="115000"/>
                        </a:lnSpc>
                        <a:spcAft>
                          <a:spcPts val="0"/>
                        </a:spcAft>
                      </a:pPr>
                      <a:r>
                        <a:rPr lang="en-GB" sz="1400">
                          <a:effectLst/>
                          <a:latin typeface="Verdana" pitchFamily="34" charset="0"/>
                          <a:ea typeface="Verdana" pitchFamily="34" charset="0"/>
                          <a:cs typeface="Verdana" pitchFamily="34" charset="0"/>
                        </a:rPr>
                        <a:t>Culture and recreation</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Arts, performing arts, sports, zoos, aquariums, sports clubs, recreation &amp; social clubs</a:t>
                      </a:r>
                    </a:p>
                  </a:txBody>
                  <a:tcPr marL="63635" marR="63635" marT="0" marB="0"/>
                </a:tc>
              </a:tr>
              <a:tr h="772380">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Education and research</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Schools, further education, higher education, universities, adult education, research bodies, medical research, social science research, policy studies</a:t>
                      </a:r>
                    </a:p>
                  </a:txBody>
                  <a:tcPr marL="63635" marR="63635" marT="0" marB="0"/>
                </a:tc>
              </a:tr>
              <a:tr h="506075">
                <a:tc>
                  <a:txBody>
                    <a:bodyPr/>
                    <a:lstStyle/>
                    <a:p>
                      <a:pPr>
                        <a:lnSpc>
                          <a:spcPct val="115000"/>
                        </a:lnSpc>
                        <a:spcAft>
                          <a:spcPts val="0"/>
                        </a:spcAft>
                      </a:pPr>
                      <a:r>
                        <a:rPr lang="en-GB" sz="1400">
                          <a:effectLst/>
                          <a:latin typeface="Verdana" pitchFamily="34" charset="0"/>
                          <a:ea typeface="Verdana" pitchFamily="34" charset="0"/>
                          <a:cs typeface="Verdana" pitchFamily="34" charset="0"/>
                        </a:rPr>
                        <a:t>Health</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Hospitals, nursing homes, hospices, mental health services, health education services</a:t>
                      </a:r>
                    </a:p>
                  </a:txBody>
                  <a:tcPr marL="63635" marR="63635" marT="0" marB="0"/>
                </a:tc>
              </a:tr>
              <a:tr h="1038684">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Social services</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Child services, including day care and welfare, youth services, family services, services for the elderly and services for the disabled, disaster and emergency prevention and control, refugee assistance</a:t>
                      </a:r>
                    </a:p>
                  </a:txBody>
                  <a:tcPr marL="63635" marR="63635" marT="0" marB="0"/>
                </a:tc>
              </a:tr>
              <a:tr h="772380">
                <a:tc>
                  <a:txBody>
                    <a:bodyPr/>
                    <a:lstStyle/>
                    <a:p>
                      <a:pPr>
                        <a:lnSpc>
                          <a:spcPct val="115000"/>
                        </a:lnSpc>
                        <a:spcAft>
                          <a:spcPts val="0"/>
                        </a:spcAft>
                      </a:pPr>
                      <a:r>
                        <a:rPr lang="en-GB" sz="1400">
                          <a:effectLst/>
                          <a:latin typeface="Verdana" pitchFamily="34" charset="0"/>
                          <a:ea typeface="Verdana" pitchFamily="34" charset="0"/>
                          <a:cs typeface="Verdana" pitchFamily="34" charset="0"/>
                        </a:rPr>
                        <a:t>Environment</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Animal protection and welfare, wildlife preservation and protection, pollution assessment and control, environmental management</a:t>
                      </a:r>
                    </a:p>
                  </a:txBody>
                  <a:tcPr marL="63635" marR="63635" marT="0" marB="0"/>
                </a:tc>
              </a:tr>
            </a:tbl>
          </a:graphicData>
        </a:graphic>
      </p:graphicFrame>
      <p:sp>
        <p:nvSpPr>
          <p:cNvPr id="6" name="Subtitle 5"/>
          <p:cNvSpPr>
            <a:spLocks noGrp="1"/>
          </p:cNvSpPr>
          <p:nvPr>
            <p:ph type="subTitle" idx="1"/>
          </p:nvPr>
        </p:nvSpPr>
        <p:spPr/>
        <p:txBody>
          <a:bodyPr/>
          <a:lstStyle/>
          <a:p>
            <a:endParaRPr lang="en-GB" dirty="0" smtClean="0"/>
          </a:p>
          <a:p>
            <a:endParaRPr lang="en-GB" dirty="0"/>
          </a:p>
        </p:txBody>
      </p:sp>
    </p:spTree>
    <p:extLst>
      <p:ext uri="{BB962C8B-B14F-4D97-AF65-F5344CB8AC3E}">
        <p14:creationId xmlns:p14="http://schemas.microsoft.com/office/powerpoint/2010/main" val="527654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International </a:t>
            </a:r>
            <a:r>
              <a:rPr lang="en-US" b="1" dirty="0">
                <a:solidFill>
                  <a:schemeClr val="bg1"/>
                </a:solidFill>
              </a:rPr>
              <a:t>Classification of Non-Profit Organisations (ICNPO) </a:t>
            </a:r>
            <a:r>
              <a:rPr lang="en-US" b="1" dirty="0" smtClean="0">
                <a:solidFill>
                  <a:schemeClr val="bg1"/>
                </a:solidFill>
              </a:rPr>
              <a:t>part 2</a:t>
            </a:r>
            <a:endParaRPr lang="en-US"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146963316"/>
              </p:ext>
            </p:extLst>
          </p:nvPr>
        </p:nvGraphicFramePr>
        <p:xfrm>
          <a:off x="683568" y="2060847"/>
          <a:ext cx="7992888" cy="3888433"/>
        </p:xfrm>
        <a:graphic>
          <a:graphicData uri="http://schemas.openxmlformats.org/drawingml/2006/table">
            <a:tbl>
              <a:tblPr firstRow="1" firstCol="1" bandRow="1">
                <a:tableStyleId>{5C22544A-7EE6-4342-B048-85BDC9FD1C3A}</a:tableStyleId>
              </a:tblPr>
              <a:tblGrid>
                <a:gridCol w="2006668"/>
                <a:gridCol w="5986220"/>
              </a:tblGrid>
              <a:tr h="264500">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Classification</a:t>
                      </a:r>
                    </a:p>
                  </a:txBody>
                  <a:tcPr marL="63635" marR="63635" marT="0" marB="0"/>
                </a:tc>
                <a:tc>
                  <a:txBody>
                    <a:bodyPr/>
                    <a:lstStyle/>
                    <a:p>
                      <a:pPr>
                        <a:lnSpc>
                          <a:spcPct val="115000"/>
                        </a:lnSpc>
                        <a:spcAft>
                          <a:spcPts val="0"/>
                        </a:spcAft>
                      </a:pPr>
                      <a:r>
                        <a:rPr lang="en-GB" sz="1400">
                          <a:effectLst/>
                          <a:latin typeface="Verdana" pitchFamily="34" charset="0"/>
                          <a:ea typeface="Verdana" pitchFamily="34" charset="0"/>
                          <a:cs typeface="Verdana" pitchFamily="34" charset="0"/>
                        </a:rPr>
                        <a:t>Includes</a:t>
                      </a:r>
                    </a:p>
                  </a:txBody>
                  <a:tcPr marL="63635" marR="63635" marT="0" marB="0"/>
                </a:tc>
              </a:tr>
              <a:tr h="528999">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Housing and development</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Community and housing projects, housing associations, job training projects, community furniture projects</a:t>
                      </a:r>
                    </a:p>
                  </a:txBody>
                  <a:tcPr marL="63635" marR="63635" marT="0" marB="0"/>
                </a:tc>
              </a:tr>
              <a:tr h="767145">
                <a:tc>
                  <a:txBody>
                    <a:bodyPr/>
                    <a:lstStyle/>
                    <a:p>
                      <a:pPr>
                        <a:lnSpc>
                          <a:spcPct val="115000"/>
                        </a:lnSpc>
                        <a:spcAft>
                          <a:spcPts val="0"/>
                        </a:spcAft>
                      </a:pPr>
                      <a:r>
                        <a:rPr lang="en-GB" sz="1400">
                          <a:effectLst/>
                          <a:latin typeface="Verdana" pitchFamily="34" charset="0"/>
                          <a:ea typeface="Verdana" pitchFamily="34" charset="0"/>
                          <a:cs typeface="Verdana" pitchFamily="34" charset="0"/>
                        </a:rPr>
                        <a:t>Law, politics and advocacy</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Civil rights organisations, ethnic associations, victim support, offender rehabilitation, political parties and associations</a:t>
                      </a:r>
                    </a:p>
                  </a:txBody>
                  <a:tcPr marL="63635" marR="63635" marT="0" marB="0"/>
                </a:tc>
              </a:tr>
              <a:tr h="1057998">
                <a:tc>
                  <a:txBody>
                    <a:bodyPr/>
                    <a:lstStyle/>
                    <a:p>
                      <a:pPr>
                        <a:lnSpc>
                          <a:spcPct val="115000"/>
                        </a:lnSpc>
                        <a:spcAft>
                          <a:spcPts val="0"/>
                        </a:spcAft>
                      </a:pPr>
                      <a:r>
                        <a:rPr lang="en-GB" sz="1400">
                          <a:effectLst/>
                          <a:latin typeface="Verdana" pitchFamily="34" charset="0"/>
                          <a:ea typeface="Verdana" pitchFamily="34" charset="0"/>
                          <a:cs typeface="Verdana" pitchFamily="34" charset="0"/>
                        </a:rPr>
                        <a:t>Philanthropic intermediaries and voluntarism promotion</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Grant-making foundations, fund raising organisations and promotion of volunteering organisations</a:t>
                      </a:r>
                    </a:p>
                  </a:txBody>
                  <a:tcPr marL="63635" marR="63635" marT="0" marB="0"/>
                </a:tc>
              </a:tr>
              <a:tr h="767145">
                <a:tc>
                  <a:txBody>
                    <a:bodyPr/>
                    <a:lstStyle/>
                    <a:p>
                      <a:pPr>
                        <a:lnSpc>
                          <a:spcPct val="115000"/>
                        </a:lnSpc>
                        <a:spcAft>
                          <a:spcPts val="0"/>
                        </a:spcAft>
                      </a:pPr>
                      <a:r>
                        <a:rPr lang="en-GB" sz="1400">
                          <a:effectLst/>
                          <a:latin typeface="Verdana" pitchFamily="34" charset="0"/>
                          <a:ea typeface="Verdana" pitchFamily="34" charset="0"/>
                          <a:cs typeface="Verdana" pitchFamily="34" charset="0"/>
                        </a:rPr>
                        <a:t>International</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Exchange and cultural programmes, international disaster and relief organisations, international human rights and peace organisations</a:t>
                      </a:r>
                    </a:p>
                  </a:txBody>
                  <a:tcPr marL="63635" marR="63635" marT="0" marB="0"/>
                </a:tc>
              </a:tr>
              <a:tr h="502646">
                <a:tc>
                  <a:txBody>
                    <a:bodyPr/>
                    <a:lstStyle/>
                    <a:p>
                      <a:pPr>
                        <a:lnSpc>
                          <a:spcPct val="115000"/>
                        </a:lnSpc>
                        <a:spcAft>
                          <a:spcPts val="0"/>
                        </a:spcAft>
                      </a:pPr>
                      <a:r>
                        <a:rPr lang="en-GB" sz="1400">
                          <a:effectLst/>
                          <a:latin typeface="Verdana" pitchFamily="34" charset="0"/>
                          <a:ea typeface="Verdana" pitchFamily="34" charset="0"/>
                          <a:cs typeface="Verdana" pitchFamily="34" charset="0"/>
                        </a:rPr>
                        <a:t>Religion</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Churches, synagogues, mosques, monasteries, religious associations</a:t>
                      </a:r>
                    </a:p>
                  </a:txBody>
                  <a:tcPr marL="63635" marR="63635" marT="0" marB="0"/>
                </a:tc>
              </a:tr>
            </a:tbl>
          </a:graphicData>
        </a:graphic>
      </p:graphicFrame>
      <p:sp>
        <p:nvSpPr>
          <p:cNvPr id="6" name="Subtitle 5"/>
          <p:cNvSpPr>
            <a:spLocks noGrp="1"/>
          </p:cNvSpPr>
          <p:nvPr>
            <p:ph type="subTitle" idx="1"/>
          </p:nvPr>
        </p:nvSpPr>
        <p:spPr/>
        <p:txBody>
          <a:bodyPr/>
          <a:lstStyle/>
          <a:p>
            <a:endParaRPr lang="en-GB" dirty="0" smtClean="0"/>
          </a:p>
          <a:p>
            <a:endParaRPr lang="en-GB" dirty="0"/>
          </a:p>
        </p:txBody>
      </p:sp>
    </p:spTree>
    <p:extLst>
      <p:ext uri="{BB962C8B-B14F-4D97-AF65-F5344CB8AC3E}">
        <p14:creationId xmlns:p14="http://schemas.microsoft.com/office/powerpoint/2010/main" val="2656703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International </a:t>
            </a:r>
            <a:r>
              <a:rPr lang="en-US" b="1" dirty="0">
                <a:solidFill>
                  <a:schemeClr val="bg1"/>
                </a:solidFill>
              </a:rPr>
              <a:t>Classification of Non-Profit Organisations (ICNPO) </a:t>
            </a:r>
            <a:r>
              <a:rPr lang="en-US" b="1" dirty="0" smtClean="0">
                <a:solidFill>
                  <a:schemeClr val="bg1"/>
                </a:solidFill>
              </a:rPr>
              <a:t>part 3</a:t>
            </a:r>
            <a:endParaRPr lang="en-US"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473349583"/>
              </p:ext>
            </p:extLst>
          </p:nvPr>
        </p:nvGraphicFramePr>
        <p:xfrm>
          <a:off x="683568" y="2060846"/>
          <a:ext cx="7992888" cy="2304257"/>
        </p:xfrm>
        <a:graphic>
          <a:graphicData uri="http://schemas.openxmlformats.org/drawingml/2006/table">
            <a:tbl>
              <a:tblPr firstRow="1" firstCol="1" bandRow="1">
                <a:tableStyleId>{5C22544A-7EE6-4342-B048-85BDC9FD1C3A}</a:tableStyleId>
              </a:tblPr>
              <a:tblGrid>
                <a:gridCol w="2006668"/>
                <a:gridCol w="5986220"/>
              </a:tblGrid>
              <a:tr h="288032">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Classification</a:t>
                      </a:r>
                    </a:p>
                  </a:txBody>
                  <a:tcPr marL="63635" marR="63635" marT="0" marB="0"/>
                </a:tc>
                <a:tc>
                  <a:txBody>
                    <a:bodyPr/>
                    <a:lstStyle/>
                    <a:p>
                      <a:pPr>
                        <a:lnSpc>
                          <a:spcPct val="115000"/>
                        </a:lnSpc>
                        <a:spcAft>
                          <a:spcPts val="0"/>
                        </a:spcAft>
                      </a:pPr>
                      <a:r>
                        <a:rPr lang="en-GB" sz="1400">
                          <a:effectLst/>
                          <a:latin typeface="Verdana" pitchFamily="34" charset="0"/>
                          <a:ea typeface="Verdana" pitchFamily="34" charset="0"/>
                          <a:cs typeface="Verdana" pitchFamily="34" charset="0"/>
                        </a:rPr>
                        <a:t>Includes</a:t>
                      </a:r>
                    </a:p>
                  </a:txBody>
                  <a:tcPr marL="63635" marR="63635" marT="0" marB="0"/>
                </a:tc>
              </a:tr>
              <a:tr h="1440161">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Business associations, professional bodies and trade unions</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Professional organisations, labour/trade unions, business associations that promote or advise businesses</a:t>
                      </a:r>
                    </a:p>
                  </a:txBody>
                  <a:tcPr marL="63635" marR="63635" marT="0" marB="0"/>
                </a:tc>
              </a:tr>
              <a:tr h="576064">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Not classified elsewhere</a:t>
                      </a:r>
                    </a:p>
                  </a:txBody>
                  <a:tcPr marL="63635" marR="63635"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Cooperative schemes, non-profit manufacturers &amp; retailers</a:t>
                      </a:r>
                    </a:p>
                  </a:txBody>
                  <a:tcPr marL="63635" marR="63635" marT="0" marB="0"/>
                </a:tc>
              </a:tr>
            </a:tbl>
          </a:graphicData>
        </a:graphic>
      </p:graphicFrame>
      <p:sp>
        <p:nvSpPr>
          <p:cNvPr id="6" name="Subtitle 5"/>
          <p:cNvSpPr>
            <a:spLocks noGrp="1"/>
          </p:cNvSpPr>
          <p:nvPr>
            <p:ph type="subTitle" idx="1"/>
          </p:nvPr>
        </p:nvSpPr>
        <p:spPr/>
        <p:txBody>
          <a:bodyPr/>
          <a:lstStyle/>
          <a:p>
            <a:endParaRPr lang="en-GB" dirty="0" smtClean="0"/>
          </a:p>
          <a:p>
            <a:endParaRPr lang="en-GB" dirty="0"/>
          </a:p>
        </p:txBody>
      </p:sp>
    </p:spTree>
    <p:extLst>
      <p:ext uri="{BB962C8B-B14F-4D97-AF65-F5344CB8AC3E}">
        <p14:creationId xmlns:p14="http://schemas.microsoft.com/office/powerpoint/2010/main" val="862836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Their </a:t>
            </a:r>
            <a:r>
              <a:rPr lang="en-GB" b="1" dirty="0">
                <a:solidFill>
                  <a:schemeClr val="bg1"/>
                </a:solidFill>
              </a:rPr>
              <a:t>significance to the hospitality, tourism &amp; events sectors</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endParaRPr lang="en-GB" b="0" dirty="0">
              <a:solidFill>
                <a:schemeClr val="tx2">
                  <a:lumMod val="75000"/>
                </a:schemeClr>
              </a:solidFill>
            </a:endParaRPr>
          </a:p>
          <a:p>
            <a:pPr algn="l"/>
            <a:r>
              <a:rPr lang="en-GB" b="0" dirty="0">
                <a:solidFill>
                  <a:schemeClr val="tx2">
                    <a:lumMod val="75000"/>
                  </a:schemeClr>
                </a:solidFill>
              </a:rPr>
              <a:t>The impact of the not-for-profit sector on the hospitality, tourism and events sector can be separated into two key groups: </a:t>
            </a:r>
            <a:endParaRPr lang="en-GB" b="0" dirty="0" smtClean="0">
              <a:solidFill>
                <a:schemeClr val="tx2">
                  <a:lumMod val="75000"/>
                </a:schemeClr>
              </a:solidFill>
            </a:endParaRPr>
          </a:p>
          <a:p>
            <a:pPr algn="l"/>
            <a:endParaRPr lang="en-GB" b="0" dirty="0" smtClean="0">
              <a:solidFill>
                <a:schemeClr val="tx2">
                  <a:lumMod val="75000"/>
                </a:schemeClr>
              </a:solidFill>
            </a:endParaRPr>
          </a:p>
          <a:p>
            <a:pPr marL="457200" indent="-457200" algn="l">
              <a:buFont typeface="Wingdings" pitchFamily="2" charset="2"/>
              <a:buChar char="Ø"/>
            </a:pPr>
            <a:r>
              <a:rPr lang="en-GB" b="0" dirty="0">
                <a:solidFill>
                  <a:schemeClr val="tx2">
                    <a:lumMod val="75000"/>
                  </a:schemeClr>
                </a:solidFill>
              </a:rPr>
              <a:t>N</a:t>
            </a:r>
            <a:r>
              <a:rPr lang="en-GB" b="0" dirty="0" smtClean="0">
                <a:solidFill>
                  <a:schemeClr val="tx2">
                    <a:lumMod val="75000"/>
                  </a:schemeClr>
                </a:solidFill>
              </a:rPr>
              <a:t>ot-for-profit </a:t>
            </a:r>
            <a:r>
              <a:rPr lang="en-GB" b="0" dirty="0">
                <a:solidFill>
                  <a:schemeClr val="tx2">
                    <a:lumMod val="75000"/>
                  </a:schemeClr>
                </a:solidFill>
              </a:rPr>
              <a:t>organisations working in providing hospitality, tourism and event based services; </a:t>
            </a:r>
            <a:endParaRPr lang="en-GB" b="0" dirty="0" smtClean="0">
              <a:solidFill>
                <a:schemeClr val="tx2">
                  <a:lumMod val="75000"/>
                </a:schemeClr>
              </a:solidFill>
            </a:endParaRPr>
          </a:p>
          <a:p>
            <a:pPr marL="457200" indent="-457200" algn="l">
              <a:buFont typeface="Wingdings" pitchFamily="2" charset="2"/>
              <a:buChar char="Ø"/>
            </a:pPr>
            <a:endParaRPr lang="en-GB" b="0" dirty="0" smtClean="0">
              <a:solidFill>
                <a:schemeClr val="tx2">
                  <a:lumMod val="75000"/>
                </a:schemeClr>
              </a:solidFill>
            </a:endParaRPr>
          </a:p>
          <a:p>
            <a:pPr marL="457200" indent="-457200" algn="l">
              <a:buFont typeface="Wingdings" pitchFamily="2" charset="2"/>
              <a:buChar char="Ø"/>
            </a:pPr>
            <a:r>
              <a:rPr lang="en-GB" b="0" dirty="0" smtClean="0">
                <a:solidFill>
                  <a:schemeClr val="tx2">
                    <a:lumMod val="75000"/>
                  </a:schemeClr>
                </a:solidFill>
              </a:rPr>
              <a:t>Not-for-profit </a:t>
            </a:r>
            <a:r>
              <a:rPr lang="en-GB" b="0" dirty="0">
                <a:solidFill>
                  <a:schemeClr val="tx2">
                    <a:lumMod val="75000"/>
                  </a:schemeClr>
                </a:solidFill>
              </a:rPr>
              <a:t>organisations that use hospitality, tourism and events organisations, particularly in relation to fund raising opportunities.</a:t>
            </a:r>
          </a:p>
          <a:p>
            <a:pPr algn="l"/>
            <a:endParaRPr lang="en-US" dirty="0">
              <a:solidFill>
                <a:schemeClr val="tx2">
                  <a:lumMod val="75000"/>
                </a:schemeClr>
              </a:solidFill>
            </a:endParaRPr>
          </a:p>
        </p:txBody>
      </p:sp>
    </p:spTree>
    <p:extLst>
      <p:ext uri="{BB962C8B-B14F-4D97-AF65-F5344CB8AC3E}">
        <p14:creationId xmlns:p14="http://schemas.microsoft.com/office/powerpoint/2010/main" val="1964722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
            </a:r>
            <a:br>
              <a:rPr lang="en-GB" b="1" dirty="0" smtClean="0">
                <a:solidFill>
                  <a:schemeClr val="bg1"/>
                </a:solidFill>
              </a:rPr>
            </a:br>
            <a:r>
              <a:rPr lang="en-GB" b="1" dirty="0">
                <a:solidFill>
                  <a:schemeClr val="bg1"/>
                </a:solidFill>
              </a:rPr>
              <a:t>Hospitality and the NFP </a:t>
            </a:r>
            <a:r>
              <a:rPr lang="en-GB" b="1" dirty="0" smtClean="0">
                <a:solidFill>
                  <a:schemeClr val="bg1"/>
                </a:solidFill>
              </a:rPr>
              <a:t>sector</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lnSpcReduction="10000"/>
          </a:bodyPr>
          <a:lstStyle/>
          <a:p>
            <a:pPr algn="l"/>
            <a:r>
              <a:rPr lang="en-GB" b="0" dirty="0" smtClean="0">
                <a:solidFill>
                  <a:schemeClr val="tx2">
                    <a:lumMod val="75000"/>
                  </a:schemeClr>
                </a:solidFill>
              </a:rPr>
              <a:t>Includes:</a:t>
            </a:r>
          </a:p>
          <a:p>
            <a:pPr marL="457200" indent="-457200" algn="l">
              <a:buFont typeface="Wingdings" pitchFamily="2" charset="2"/>
              <a:buChar char="Ø"/>
            </a:pPr>
            <a:r>
              <a:rPr lang="en-GB" b="0" dirty="0" smtClean="0">
                <a:solidFill>
                  <a:schemeClr val="tx2">
                    <a:lumMod val="75000"/>
                  </a:schemeClr>
                </a:solidFill>
              </a:rPr>
              <a:t>Catering in hospitals, prisons, care homes, schools, universities, museums, ‘meals-on-wheels’, staff canteens</a:t>
            </a:r>
          </a:p>
          <a:p>
            <a:pPr marL="457200" indent="-457200" algn="l">
              <a:buFont typeface="Wingdings" pitchFamily="2" charset="2"/>
              <a:buChar char="Ø"/>
            </a:pPr>
            <a:r>
              <a:rPr lang="en-GB" b="0" dirty="0" smtClean="0">
                <a:solidFill>
                  <a:schemeClr val="tx2">
                    <a:lumMod val="75000"/>
                  </a:schemeClr>
                </a:solidFill>
              </a:rPr>
              <a:t>Commercial venues running or sponsoring charity events e.g. charity balls</a:t>
            </a:r>
            <a:endParaRPr lang="en-GB" b="0" dirty="0">
              <a:solidFill>
                <a:schemeClr val="tx2">
                  <a:lumMod val="75000"/>
                </a:schemeClr>
              </a:solidFill>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715540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
            </a:r>
            <a:br>
              <a:rPr lang="en-GB" b="1" dirty="0" smtClean="0">
                <a:solidFill>
                  <a:schemeClr val="bg1"/>
                </a:solidFill>
              </a:rPr>
            </a:br>
            <a:r>
              <a:rPr lang="en-GB" b="1" dirty="0" smtClean="0">
                <a:solidFill>
                  <a:schemeClr val="bg1"/>
                </a:solidFill>
              </a:rPr>
              <a:t>Tourism and the NFP sector</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r>
              <a:rPr lang="en-GB" b="0" dirty="0" smtClean="0">
                <a:solidFill>
                  <a:schemeClr val="tx2">
                    <a:lumMod val="75000"/>
                  </a:schemeClr>
                </a:solidFill>
              </a:rPr>
              <a:t>Includes:</a:t>
            </a:r>
          </a:p>
          <a:p>
            <a:pPr marL="457200" indent="-457200" algn="l">
              <a:buFont typeface="Wingdings" pitchFamily="2" charset="2"/>
              <a:buChar char="Ø"/>
            </a:pPr>
            <a:r>
              <a:rPr lang="en-US" b="0" dirty="0" smtClean="0">
                <a:solidFill>
                  <a:schemeClr val="tx2">
                    <a:lumMod val="75000"/>
                  </a:schemeClr>
                </a:solidFill>
              </a:rPr>
              <a:t>International and national charity challenge event running by tour operators</a:t>
            </a:r>
          </a:p>
          <a:p>
            <a:pPr marL="457200" indent="-457200" algn="l">
              <a:buFont typeface="Wingdings" pitchFamily="2" charset="2"/>
              <a:buChar char="Ø"/>
            </a:pPr>
            <a:r>
              <a:rPr lang="en-US" b="0" dirty="0" smtClean="0">
                <a:solidFill>
                  <a:schemeClr val="tx2">
                    <a:lumMod val="75000"/>
                  </a:schemeClr>
                </a:solidFill>
              </a:rPr>
              <a:t>Providing specialist holidays for disadvantaged groups of children, those that are sick or disabled </a:t>
            </a:r>
            <a:endParaRPr lang="en-US" b="0" dirty="0">
              <a:solidFill>
                <a:schemeClr val="tx2">
                  <a:lumMod val="75000"/>
                </a:schemeClr>
              </a:solidFill>
            </a:endParaRPr>
          </a:p>
        </p:txBody>
      </p:sp>
    </p:spTree>
    <p:extLst>
      <p:ext uri="{BB962C8B-B14F-4D97-AF65-F5344CB8AC3E}">
        <p14:creationId xmlns:p14="http://schemas.microsoft.com/office/powerpoint/2010/main" val="2023027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1326</Words>
  <Application>Microsoft Office PowerPoint</Application>
  <PresentationFormat>On-screen Show (4:3)</PresentationFormat>
  <Paragraphs>120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Chapter 19</vt:lpstr>
      <vt:lpstr> Objectives </vt:lpstr>
      <vt:lpstr>Defining not-for-profit organisation</vt:lpstr>
      <vt:lpstr>International Classification of Non-Profit Organisations (ICNPO) part 1</vt:lpstr>
      <vt:lpstr>International Classification of Non-Profit Organisations (ICNPO) part 2</vt:lpstr>
      <vt:lpstr>International Classification of Non-Profit Organisations (ICNPO) part 3</vt:lpstr>
      <vt:lpstr>Their significance to the hospitality, tourism &amp; events sectors</vt:lpstr>
      <vt:lpstr> Hospitality and the NFP sector</vt:lpstr>
      <vt:lpstr> Tourism and the NFP sector</vt:lpstr>
      <vt:lpstr> Events and the NFP sector</vt:lpstr>
      <vt:lpstr>The implications for management accounting approaches (1)</vt:lpstr>
      <vt:lpstr>The implications for management accounting approaches (2)</vt:lpstr>
      <vt:lpstr>The implications for management accounting approaches (3)</vt:lpstr>
      <vt:lpstr>The implications for management accounting approaches (4)</vt:lpstr>
      <vt:lpstr>The implications for management accounting approaches (5)</vt:lpstr>
      <vt:lpstr> Summary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TAJ</dc:creator>
  <cp:lastModifiedBy>TAJ</cp:lastModifiedBy>
  <cp:revision>19</cp:revision>
  <dcterms:created xsi:type="dcterms:W3CDTF">2012-08-01T20:46:07Z</dcterms:created>
  <dcterms:modified xsi:type="dcterms:W3CDTF">2012-08-26T18:13:19Z</dcterms:modified>
</cp:coreProperties>
</file>